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857" r:id="rId2"/>
    <p:sldId id="273" r:id="rId3"/>
    <p:sldId id="859" r:id="rId4"/>
    <p:sldId id="858" r:id="rId5"/>
    <p:sldId id="258" r:id="rId6"/>
    <p:sldId id="259" r:id="rId7"/>
    <p:sldId id="262" r:id="rId8"/>
    <p:sldId id="263" r:id="rId9"/>
    <p:sldId id="264" r:id="rId10"/>
    <p:sldId id="265" r:id="rId11"/>
    <p:sldId id="266" r:id="rId12"/>
    <p:sldId id="267" r:id="rId13"/>
    <p:sldId id="274" r:id="rId14"/>
    <p:sldId id="275" r:id="rId15"/>
    <p:sldId id="276" r:id="rId16"/>
    <p:sldId id="277" r:id="rId17"/>
    <p:sldId id="278" r:id="rId18"/>
    <p:sldId id="288" r:id="rId19"/>
    <p:sldId id="289" r:id="rId20"/>
    <p:sldId id="860" r:id="rId21"/>
    <p:sldId id="861" r:id="rId22"/>
    <p:sldId id="862" r:id="rId23"/>
    <p:sldId id="863"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2" autoAdjust="0"/>
    <p:restoredTop sz="94660"/>
  </p:normalViewPr>
  <p:slideViewPr>
    <p:cSldViewPr snapToGrid="0">
      <p:cViewPr varScale="1">
        <p:scale>
          <a:sx n="86" d="100"/>
          <a:sy n="86" d="100"/>
        </p:scale>
        <p:origin x="1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E623A-1FD1-41AC-A249-4CDCF04AD31E}" type="datetimeFigureOut">
              <a:rPr lang="en-IN" smtClean="0"/>
              <a:pPr/>
              <a:t>06-10-2021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E26B8-67C5-4CAF-BE7E-AEC8EB442AF4}" type="slidenum">
              <a:rPr lang="en-IN" smtClean="0"/>
              <a:pPr/>
              <a:t>‹#›</a:t>
            </a:fld>
            <a:endParaRPr lang="en-IN"/>
          </a:p>
        </p:txBody>
      </p:sp>
    </p:spTree>
    <p:extLst>
      <p:ext uri="{BB962C8B-B14F-4D97-AF65-F5344CB8AC3E}">
        <p14:creationId xmlns:p14="http://schemas.microsoft.com/office/powerpoint/2010/main" val="314366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1</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1</a:t>
            </a:fld>
            <a:endParaRPr lang="en-US" altLang="en-US" sz="1200"/>
          </a:p>
        </p:txBody>
      </p:sp>
    </p:spTree>
    <p:extLst>
      <p:ext uri="{BB962C8B-B14F-4D97-AF65-F5344CB8AC3E}">
        <p14:creationId xmlns:p14="http://schemas.microsoft.com/office/powerpoint/2010/main" val="3938196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10</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10</a:t>
            </a:fld>
            <a:endParaRPr lang="en-US" altLang="en-US" sz="1200"/>
          </a:p>
        </p:txBody>
      </p:sp>
    </p:spTree>
    <p:extLst>
      <p:ext uri="{BB962C8B-B14F-4D97-AF65-F5344CB8AC3E}">
        <p14:creationId xmlns:p14="http://schemas.microsoft.com/office/powerpoint/2010/main" val="4267871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11</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11</a:t>
            </a:fld>
            <a:endParaRPr lang="en-US" altLang="en-US" sz="1200"/>
          </a:p>
        </p:txBody>
      </p:sp>
    </p:spTree>
    <p:extLst>
      <p:ext uri="{BB962C8B-B14F-4D97-AF65-F5344CB8AC3E}">
        <p14:creationId xmlns:p14="http://schemas.microsoft.com/office/powerpoint/2010/main" val="224012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12</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12</a:t>
            </a:fld>
            <a:endParaRPr lang="en-US" altLang="en-US" sz="1200"/>
          </a:p>
        </p:txBody>
      </p:sp>
    </p:spTree>
    <p:extLst>
      <p:ext uri="{BB962C8B-B14F-4D97-AF65-F5344CB8AC3E}">
        <p14:creationId xmlns:p14="http://schemas.microsoft.com/office/powerpoint/2010/main" val="3567608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13</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13</a:t>
            </a:fld>
            <a:endParaRPr lang="en-US" altLang="en-US" sz="1200"/>
          </a:p>
        </p:txBody>
      </p:sp>
    </p:spTree>
    <p:extLst>
      <p:ext uri="{BB962C8B-B14F-4D97-AF65-F5344CB8AC3E}">
        <p14:creationId xmlns:p14="http://schemas.microsoft.com/office/powerpoint/2010/main" val="290150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14</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14</a:t>
            </a:fld>
            <a:endParaRPr lang="en-US" altLang="en-US" sz="1200"/>
          </a:p>
        </p:txBody>
      </p:sp>
    </p:spTree>
    <p:extLst>
      <p:ext uri="{BB962C8B-B14F-4D97-AF65-F5344CB8AC3E}">
        <p14:creationId xmlns:p14="http://schemas.microsoft.com/office/powerpoint/2010/main" val="3294487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15</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15</a:t>
            </a:fld>
            <a:endParaRPr lang="en-US" altLang="en-US" sz="1200"/>
          </a:p>
        </p:txBody>
      </p:sp>
    </p:spTree>
    <p:extLst>
      <p:ext uri="{BB962C8B-B14F-4D97-AF65-F5344CB8AC3E}">
        <p14:creationId xmlns:p14="http://schemas.microsoft.com/office/powerpoint/2010/main" val="1487924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16</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16</a:t>
            </a:fld>
            <a:endParaRPr lang="en-US" altLang="en-US" sz="1200"/>
          </a:p>
        </p:txBody>
      </p:sp>
    </p:spTree>
    <p:extLst>
      <p:ext uri="{BB962C8B-B14F-4D97-AF65-F5344CB8AC3E}">
        <p14:creationId xmlns:p14="http://schemas.microsoft.com/office/powerpoint/2010/main" val="212274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17</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17</a:t>
            </a:fld>
            <a:endParaRPr lang="en-US" altLang="en-US" sz="1200"/>
          </a:p>
        </p:txBody>
      </p:sp>
    </p:spTree>
    <p:extLst>
      <p:ext uri="{BB962C8B-B14F-4D97-AF65-F5344CB8AC3E}">
        <p14:creationId xmlns:p14="http://schemas.microsoft.com/office/powerpoint/2010/main" val="2309802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18</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18</a:t>
            </a:fld>
            <a:endParaRPr lang="en-US" altLang="en-US" sz="1200"/>
          </a:p>
        </p:txBody>
      </p:sp>
    </p:spTree>
    <p:extLst>
      <p:ext uri="{BB962C8B-B14F-4D97-AF65-F5344CB8AC3E}">
        <p14:creationId xmlns:p14="http://schemas.microsoft.com/office/powerpoint/2010/main" val="358037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19</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19</a:t>
            </a:fld>
            <a:endParaRPr lang="en-US" altLang="en-US" sz="1200"/>
          </a:p>
        </p:txBody>
      </p:sp>
    </p:spTree>
    <p:extLst>
      <p:ext uri="{BB962C8B-B14F-4D97-AF65-F5344CB8AC3E}">
        <p14:creationId xmlns:p14="http://schemas.microsoft.com/office/powerpoint/2010/main" val="108997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2</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2</a:t>
            </a:fld>
            <a:endParaRPr lang="en-US" altLang="en-US" sz="1200"/>
          </a:p>
        </p:txBody>
      </p:sp>
    </p:spTree>
    <p:extLst>
      <p:ext uri="{BB962C8B-B14F-4D97-AF65-F5344CB8AC3E}">
        <p14:creationId xmlns:p14="http://schemas.microsoft.com/office/powerpoint/2010/main" val="565034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24</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24</a:t>
            </a:fld>
            <a:endParaRPr lang="en-US" altLang="en-US" sz="1200"/>
          </a:p>
        </p:txBody>
      </p:sp>
    </p:spTree>
    <p:extLst>
      <p:ext uri="{BB962C8B-B14F-4D97-AF65-F5344CB8AC3E}">
        <p14:creationId xmlns:p14="http://schemas.microsoft.com/office/powerpoint/2010/main" val="308057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3</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3</a:t>
            </a:fld>
            <a:endParaRPr lang="en-US" altLang="en-US" sz="1200"/>
          </a:p>
        </p:txBody>
      </p:sp>
    </p:spTree>
    <p:extLst>
      <p:ext uri="{BB962C8B-B14F-4D97-AF65-F5344CB8AC3E}">
        <p14:creationId xmlns:p14="http://schemas.microsoft.com/office/powerpoint/2010/main" val="55676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4</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4</a:t>
            </a:fld>
            <a:endParaRPr lang="en-US" altLang="en-US" sz="1200"/>
          </a:p>
        </p:txBody>
      </p:sp>
    </p:spTree>
    <p:extLst>
      <p:ext uri="{BB962C8B-B14F-4D97-AF65-F5344CB8AC3E}">
        <p14:creationId xmlns:p14="http://schemas.microsoft.com/office/powerpoint/2010/main" val="359047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5</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5</a:t>
            </a:fld>
            <a:endParaRPr lang="en-US" altLang="en-US" sz="1200"/>
          </a:p>
        </p:txBody>
      </p:sp>
    </p:spTree>
    <p:extLst>
      <p:ext uri="{BB962C8B-B14F-4D97-AF65-F5344CB8AC3E}">
        <p14:creationId xmlns:p14="http://schemas.microsoft.com/office/powerpoint/2010/main" val="262897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6</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6</a:t>
            </a:fld>
            <a:endParaRPr lang="en-US" altLang="en-US" sz="1200"/>
          </a:p>
        </p:txBody>
      </p:sp>
    </p:spTree>
    <p:extLst>
      <p:ext uri="{BB962C8B-B14F-4D97-AF65-F5344CB8AC3E}">
        <p14:creationId xmlns:p14="http://schemas.microsoft.com/office/powerpoint/2010/main" val="133556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7</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7</a:t>
            </a:fld>
            <a:endParaRPr lang="en-US" altLang="en-US" sz="1200"/>
          </a:p>
        </p:txBody>
      </p:sp>
    </p:spTree>
    <p:extLst>
      <p:ext uri="{BB962C8B-B14F-4D97-AF65-F5344CB8AC3E}">
        <p14:creationId xmlns:p14="http://schemas.microsoft.com/office/powerpoint/2010/main" val="222950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8</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8</a:t>
            </a:fld>
            <a:endParaRPr lang="en-US" altLang="en-US" sz="1200"/>
          </a:p>
        </p:txBody>
      </p:sp>
    </p:spTree>
    <p:extLst>
      <p:ext uri="{BB962C8B-B14F-4D97-AF65-F5344CB8AC3E}">
        <p14:creationId xmlns:p14="http://schemas.microsoft.com/office/powerpoint/2010/main" val="267288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C8D3F99-B583-44EB-B2B6-E2EFA71FE7D6}"/>
              </a:ext>
            </a:extLst>
          </p:cNvPr>
          <p:cNvSpPr>
            <a:spLocks noGrp="1" noChangeArrowheads="1"/>
          </p:cNvSpPr>
          <p:nvPr>
            <p:ph type="sldNum"/>
          </p:nvPr>
        </p:nvSpPr>
        <p:spPr>
          <a:ln/>
        </p:spPr>
        <p:txBody>
          <a:bodyPr/>
          <a:lstStyle/>
          <a:p>
            <a:fld id="{2E81AF0E-D95B-4866-BCB3-37516315CBFB}" type="slidenum">
              <a:rPr lang="en-US" altLang="en-US"/>
              <a:pPr/>
              <a:t>9</a:t>
            </a:fld>
            <a:endParaRPr lang="en-US" altLang="en-US"/>
          </a:p>
        </p:txBody>
      </p:sp>
      <p:sp>
        <p:nvSpPr>
          <p:cNvPr id="47105" name="Rectangle 1">
            <a:extLst>
              <a:ext uri="{FF2B5EF4-FFF2-40B4-BE49-F238E27FC236}">
                <a16:creationId xmlns:a16="http://schemas.microsoft.com/office/drawing/2014/main" id="{354DD5B8-7ED7-4A6A-9C00-C0A0F42099D0}"/>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949D85FC-DF1B-47D4-80B3-7A549BDC506E}"/>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b="1">
                <a:latin typeface="Calibri" panose="020F0502020204030204" pitchFamily="34" charset="0"/>
                <a:ea typeface="Microsoft YaHei" panose="020B0503020204020204" pitchFamily="34" charset="-122"/>
              </a:rPr>
              <a:t>Title slide with customer logo</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Customer logo to be placed on the right</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Use this slide if you need to create a presentation in conjunction/partnership with a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client/customer. Logo placement cannot be changed</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Title should not exceed beyond 3 lines, font size 30-34, Arial Headings (Font size for the title of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the PPT can vary between 30-34, Arial Headings, Bold depending on the amount of text, however should not be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smaller than 30 font size)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Name should not exceed beyond 1 line, Designation should not exceed beyond 1 line , font size to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remain at 18,Arial Headings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Keep this slide simple just the logo, title, name and designation to appear.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icrosoft YaHei" panose="020B0503020204020204" pitchFamily="34" charset="-122"/>
              </a:rPr>
              <a:t>No other graphic elements or any design, photograph, image can be added to this slide , alignment to remain the same</a:t>
            </a:r>
          </a:p>
        </p:txBody>
      </p:sp>
      <p:sp>
        <p:nvSpPr>
          <p:cNvPr id="47107" name="Text Box 3">
            <a:extLst>
              <a:ext uri="{FF2B5EF4-FFF2-40B4-BE49-F238E27FC236}">
                <a16:creationId xmlns:a16="http://schemas.microsoft.com/office/drawing/2014/main" id="{A955B428-0329-4C47-B705-9CFE94BA9A49}"/>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r" eaLnBrk="1" hangingPunct="1">
              <a:buClrTx/>
              <a:buFontTx/>
              <a:buNone/>
            </a:pPr>
            <a:fld id="{D44F831C-9934-47D9-A122-892A4B138BD5}" type="slidenum">
              <a:rPr lang="en-US" altLang="en-US" sz="1200"/>
              <a:pPr algn="r" eaLnBrk="1" hangingPunct="1">
                <a:buClrTx/>
                <a:buFontTx/>
                <a:buNone/>
              </a:pPr>
              <a:t>9</a:t>
            </a:fld>
            <a:endParaRPr lang="en-US" altLang="en-US" sz="1200"/>
          </a:p>
        </p:txBody>
      </p:sp>
    </p:spTree>
    <p:extLst>
      <p:ext uri="{BB962C8B-B14F-4D97-AF65-F5344CB8AC3E}">
        <p14:creationId xmlns:p14="http://schemas.microsoft.com/office/powerpoint/2010/main" val="346879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E40A-7016-4979-B4CD-71AE93F3F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2211D59-B143-49C3-B3D7-41A988ADF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5105096-89A1-4CC8-9CDB-21724352B96D}"/>
              </a:ext>
            </a:extLst>
          </p:cNvPr>
          <p:cNvSpPr>
            <a:spLocks noGrp="1"/>
          </p:cNvSpPr>
          <p:nvPr>
            <p:ph type="dt" sz="half" idx="10"/>
          </p:nvPr>
        </p:nvSpPr>
        <p:spPr/>
        <p:txBody>
          <a:bodyPr/>
          <a:lstStyle/>
          <a:p>
            <a:fld id="{F890DCD0-59CB-4FA4-A8D1-C00A7904F3C5}" type="datetimeFigureOut">
              <a:rPr lang="en-IN" smtClean="0"/>
              <a:pPr/>
              <a:t>06-10-2021</a:t>
            </a:fld>
            <a:endParaRPr lang="en-IN"/>
          </a:p>
        </p:txBody>
      </p:sp>
      <p:sp>
        <p:nvSpPr>
          <p:cNvPr id="5" name="Footer Placeholder 4">
            <a:extLst>
              <a:ext uri="{FF2B5EF4-FFF2-40B4-BE49-F238E27FC236}">
                <a16:creationId xmlns:a16="http://schemas.microsoft.com/office/drawing/2014/main" id="{31625249-46B3-4E9E-B668-1ABCAE09D4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F02FAD-2D44-4CCC-BBE9-4361D843DB70}"/>
              </a:ext>
            </a:extLst>
          </p:cNvPr>
          <p:cNvSpPr>
            <a:spLocks noGrp="1"/>
          </p:cNvSpPr>
          <p:nvPr>
            <p:ph type="sldNum" sz="quarter" idx="12"/>
          </p:nvPr>
        </p:nvSpPr>
        <p:spPr/>
        <p:txBody>
          <a:bodyPr/>
          <a:lstStyle/>
          <a:p>
            <a:fld id="{B6AF62E2-E534-43F9-9A72-1F408CD8A403}" type="slidenum">
              <a:rPr lang="en-IN" smtClean="0"/>
              <a:pPr/>
              <a:t>‹#›</a:t>
            </a:fld>
            <a:endParaRPr lang="en-IN"/>
          </a:p>
        </p:txBody>
      </p:sp>
    </p:spTree>
    <p:extLst>
      <p:ext uri="{BB962C8B-B14F-4D97-AF65-F5344CB8AC3E}">
        <p14:creationId xmlns:p14="http://schemas.microsoft.com/office/powerpoint/2010/main" val="389797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4EB9-7C30-496F-9E2F-C947DA5F6B1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D5A8401-09C7-45DA-B67D-D583DCC9A2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53BB918-B020-4BC7-9D13-61CD0EB85286}"/>
              </a:ext>
            </a:extLst>
          </p:cNvPr>
          <p:cNvSpPr>
            <a:spLocks noGrp="1"/>
          </p:cNvSpPr>
          <p:nvPr>
            <p:ph type="dt" sz="half" idx="10"/>
          </p:nvPr>
        </p:nvSpPr>
        <p:spPr/>
        <p:txBody>
          <a:bodyPr/>
          <a:lstStyle/>
          <a:p>
            <a:fld id="{F890DCD0-59CB-4FA4-A8D1-C00A7904F3C5}" type="datetimeFigureOut">
              <a:rPr lang="en-IN" smtClean="0"/>
              <a:pPr/>
              <a:t>06-10-2021</a:t>
            </a:fld>
            <a:endParaRPr lang="en-IN"/>
          </a:p>
        </p:txBody>
      </p:sp>
      <p:sp>
        <p:nvSpPr>
          <p:cNvPr id="5" name="Footer Placeholder 4">
            <a:extLst>
              <a:ext uri="{FF2B5EF4-FFF2-40B4-BE49-F238E27FC236}">
                <a16:creationId xmlns:a16="http://schemas.microsoft.com/office/drawing/2014/main" id="{20928A1C-71AE-4572-BC45-1EF4595BF5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3938B8D-3AA8-4998-9124-BCEFD51C471B}"/>
              </a:ext>
            </a:extLst>
          </p:cNvPr>
          <p:cNvSpPr>
            <a:spLocks noGrp="1"/>
          </p:cNvSpPr>
          <p:nvPr>
            <p:ph type="sldNum" sz="quarter" idx="12"/>
          </p:nvPr>
        </p:nvSpPr>
        <p:spPr/>
        <p:txBody>
          <a:bodyPr/>
          <a:lstStyle/>
          <a:p>
            <a:fld id="{B6AF62E2-E534-43F9-9A72-1F408CD8A403}" type="slidenum">
              <a:rPr lang="en-IN" smtClean="0"/>
              <a:pPr/>
              <a:t>‹#›</a:t>
            </a:fld>
            <a:endParaRPr lang="en-IN"/>
          </a:p>
        </p:txBody>
      </p:sp>
    </p:spTree>
    <p:extLst>
      <p:ext uri="{BB962C8B-B14F-4D97-AF65-F5344CB8AC3E}">
        <p14:creationId xmlns:p14="http://schemas.microsoft.com/office/powerpoint/2010/main" val="384666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79C6FE-28B5-45E9-BBDF-A59AFF4BBF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B6C681D-42D0-4C09-81CB-939876E417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6830EE-7B7E-424C-8CDD-FA5238641AE5}"/>
              </a:ext>
            </a:extLst>
          </p:cNvPr>
          <p:cNvSpPr>
            <a:spLocks noGrp="1"/>
          </p:cNvSpPr>
          <p:nvPr>
            <p:ph type="dt" sz="half" idx="10"/>
          </p:nvPr>
        </p:nvSpPr>
        <p:spPr/>
        <p:txBody>
          <a:bodyPr/>
          <a:lstStyle/>
          <a:p>
            <a:fld id="{F890DCD0-59CB-4FA4-A8D1-C00A7904F3C5}" type="datetimeFigureOut">
              <a:rPr lang="en-IN" smtClean="0"/>
              <a:pPr/>
              <a:t>06-10-2021</a:t>
            </a:fld>
            <a:endParaRPr lang="en-IN"/>
          </a:p>
        </p:txBody>
      </p:sp>
      <p:sp>
        <p:nvSpPr>
          <p:cNvPr id="5" name="Footer Placeholder 4">
            <a:extLst>
              <a:ext uri="{FF2B5EF4-FFF2-40B4-BE49-F238E27FC236}">
                <a16:creationId xmlns:a16="http://schemas.microsoft.com/office/drawing/2014/main" id="{A26B7224-3281-4D16-84FA-C63ACD8324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046485-F32C-4A8E-9980-636E7975A63D}"/>
              </a:ext>
            </a:extLst>
          </p:cNvPr>
          <p:cNvSpPr>
            <a:spLocks noGrp="1"/>
          </p:cNvSpPr>
          <p:nvPr>
            <p:ph type="sldNum" sz="quarter" idx="12"/>
          </p:nvPr>
        </p:nvSpPr>
        <p:spPr/>
        <p:txBody>
          <a:bodyPr/>
          <a:lstStyle/>
          <a:p>
            <a:fld id="{B6AF62E2-E534-43F9-9A72-1F408CD8A403}" type="slidenum">
              <a:rPr lang="en-IN" smtClean="0"/>
              <a:pPr/>
              <a:t>‹#›</a:t>
            </a:fld>
            <a:endParaRPr lang="en-IN"/>
          </a:p>
        </p:txBody>
      </p:sp>
    </p:spTree>
    <p:extLst>
      <p:ext uri="{BB962C8B-B14F-4D97-AF65-F5344CB8AC3E}">
        <p14:creationId xmlns:p14="http://schemas.microsoft.com/office/powerpoint/2010/main" val="102090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7121-E6E8-402D-81C6-8BD4A002649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71EB2EB-E29D-4179-AB28-4AC807039F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6726325-90A2-484C-AB47-B6144F71C3B3}"/>
              </a:ext>
            </a:extLst>
          </p:cNvPr>
          <p:cNvSpPr>
            <a:spLocks noGrp="1"/>
          </p:cNvSpPr>
          <p:nvPr>
            <p:ph type="dt" sz="half" idx="10"/>
          </p:nvPr>
        </p:nvSpPr>
        <p:spPr/>
        <p:txBody>
          <a:bodyPr/>
          <a:lstStyle/>
          <a:p>
            <a:fld id="{F890DCD0-59CB-4FA4-A8D1-C00A7904F3C5}" type="datetimeFigureOut">
              <a:rPr lang="en-IN" smtClean="0"/>
              <a:pPr/>
              <a:t>06-10-2021</a:t>
            </a:fld>
            <a:endParaRPr lang="en-IN"/>
          </a:p>
        </p:txBody>
      </p:sp>
      <p:sp>
        <p:nvSpPr>
          <p:cNvPr id="5" name="Footer Placeholder 4">
            <a:extLst>
              <a:ext uri="{FF2B5EF4-FFF2-40B4-BE49-F238E27FC236}">
                <a16:creationId xmlns:a16="http://schemas.microsoft.com/office/drawing/2014/main" id="{9C67F066-231D-4392-BC3D-3719A19140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492744-CBC4-4AA4-AD6A-101582DF5BE8}"/>
              </a:ext>
            </a:extLst>
          </p:cNvPr>
          <p:cNvSpPr>
            <a:spLocks noGrp="1"/>
          </p:cNvSpPr>
          <p:nvPr>
            <p:ph type="sldNum" sz="quarter" idx="12"/>
          </p:nvPr>
        </p:nvSpPr>
        <p:spPr/>
        <p:txBody>
          <a:bodyPr/>
          <a:lstStyle/>
          <a:p>
            <a:fld id="{B6AF62E2-E534-43F9-9A72-1F408CD8A403}" type="slidenum">
              <a:rPr lang="en-IN" smtClean="0"/>
              <a:pPr/>
              <a:t>‹#›</a:t>
            </a:fld>
            <a:endParaRPr lang="en-IN"/>
          </a:p>
        </p:txBody>
      </p:sp>
    </p:spTree>
    <p:extLst>
      <p:ext uri="{BB962C8B-B14F-4D97-AF65-F5344CB8AC3E}">
        <p14:creationId xmlns:p14="http://schemas.microsoft.com/office/powerpoint/2010/main" val="147401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457FB-C8E7-4AC2-A486-02F734D588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79211D0-D026-4F61-8E3E-9599A8AA39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F60A16-35FB-482F-826E-A7D4420F0568}"/>
              </a:ext>
            </a:extLst>
          </p:cNvPr>
          <p:cNvSpPr>
            <a:spLocks noGrp="1"/>
          </p:cNvSpPr>
          <p:nvPr>
            <p:ph type="dt" sz="half" idx="10"/>
          </p:nvPr>
        </p:nvSpPr>
        <p:spPr/>
        <p:txBody>
          <a:bodyPr/>
          <a:lstStyle/>
          <a:p>
            <a:fld id="{F890DCD0-59CB-4FA4-A8D1-C00A7904F3C5}" type="datetimeFigureOut">
              <a:rPr lang="en-IN" smtClean="0"/>
              <a:pPr/>
              <a:t>06-10-2021</a:t>
            </a:fld>
            <a:endParaRPr lang="en-IN"/>
          </a:p>
        </p:txBody>
      </p:sp>
      <p:sp>
        <p:nvSpPr>
          <p:cNvPr id="5" name="Footer Placeholder 4">
            <a:extLst>
              <a:ext uri="{FF2B5EF4-FFF2-40B4-BE49-F238E27FC236}">
                <a16:creationId xmlns:a16="http://schemas.microsoft.com/office/drawing/2014/main" id="{6CCA201D-28DD-4308-8952-3143B73A057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3DDD15-EAD8-490E-9362-BB707A269AE8}"/>
              </a:ext>
            </a:extLst>
          </p:cNvPr>
          <p:cNvSpPr>
            <a:spLocks noGrp="1"/>
          </p:cNvSpPr>
          <p:nvPr>
            <p:ph type="sldNum" sz="quarter" idx="12"/>
          </p:nvPr>
        </p:nvSpPr>
        <p:spPr/>
        <p:txBody>
          <a:bodyPr/>
          <a:lstStyle/>
          <a:p>
            <a:fld id="{B6AF62E2-E534-43F9-9A72-1F408CD8A403}" type="slidenum">
              <a:rPr lang="en-IN" smtClean="0"/>
              <a:pPr/>
              <a:t>‹#›</a:t>
            </a:fld>
            <a:endParaRPr lang="en-IN"/>
          </a:p>
        </p:txBody>
      </p:sp>
    </p:spTree>
    <p:extLst>
      <p:ext uri="{BB962C8B-B14F-4D97-AF65-F5344CB8AC3E}">
        <p14:creationId xmlns:p14="http://schemas.microsoft.com/office/powerpoint/2010/main" val="36149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78A2-D6F5-4353-B8D7-9B1622FEB74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B8E9BF3-E8A1-4E69-9AFC-751C6330B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E58652E-9631-41C6-9138-C14F63030C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CD91443-A317-4AE5-8A6A-152FB95DFAF3}"/>
              </a:ext>
            </a:extLst>
          </p:cNvPr>
          <p:cNvSpPr>
            <a:spLocks noGrp="1"/>
          </p:cNvSpPr>
          <p:nvPr>
            <p:ph type="dt" sz="half" idx="10"/>
          </p:nvPr>
        </p:nvSpPr>
        <p:spPr/>
        <p:txBody>
          <a:bodyPr/>
          <a:lstStyle/>
          <a:p>
            <a:fld id="{F890DCD0-59CB-4FA4-A8D1-C00A7904F3C5}" type="datetimeFigureOut">
              <a:rPr lang="en-IN" smtClean="0"/>
              <a:pPr/>
              <a:t>06-10-2021</a:t>
            </a:fld>
            <a:endParaRPr lang="en-IN"/>
          </a:p>
        </p:txBody>
      </p:sp>
      <p:sp>
        <p:nvSpPr>
          <p:cNvPr id="6" name="Footer Placeholder 5">
            <a:extLst>
              <a:ext uri="{FF2B5EF4-FFF2-40B4-BE49-F238E27FC236}">
                <a16:creationId xmlns:a16="http://schemas.microsoft.com/office/drawing/2014/main" id="{C8167BD8-CD24-495E-901A-EA9F006D12C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C27B2A0-1771-4BC0-AE6E-A28F4934B0F1}"/>
              </a:ext>
            </a:extLst>
          </p:cNvPr>
          <p:cNvSpPr>
            <a:spLocks noGrp="1"/>
          </p:cNvSpPr>
          <p:nvPr>
            <p:ph type="sldNum" sz="quarter" idx="12"/>
          </p:nvPr>
        </p:nvSpPr>
        <p:spPr/>
        <p:txBody>
          <a:bodyPr/>
          <a:lstStyle/>
          <a:p>
            <a:fld id="{B6AF62E2-E534-43F9-9A72-1F408CD8A403}" type="slidenum">
              <a:rPr lang="en-IN" smtClean="0"/>
              <a:pPr/>
              <a:t>‹#›</a:t>
            </a:fld>
            <a:endParaRPr lang="en-IN"/>
          </a:p>
        </p:txBody>
      </p:sp>
    </p:spTree>
    <p:extLst>
      <p:ext uri="{BB962C8B-B14F-4D97-AF65-F5344CB8AC3E}">
        <p14:creationId xmlns:p14="http://schemas.microsoft.com/office/powerpoint/2010/main" val="185949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1A15-98C1-4E89-884F-A4BCB108228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23F556F-3EBB-49A7-ABE2-2C1DE7E41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D1277C-D597-4AFE-9874-4AFE357B0C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A94DDE1-A5E8-4923-89EC-787EB1F69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78DD03-92EC-4E0E-A6C3-B0E77745C3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8BEB0FC-98F5-4DEA-955D-13435C8845C1}"/>
              </a:ext>
            </a:extLst>
          </p:cNvPr>
          <p:cNvSpPr>
            <a:spLocks noGrp="1"/>
          </p:cNvSpPr>
          <p:nvPr>
            <p:ph type="dt" sz="half" idx="10"/>
          </p:nvPr>
        </p:nvSpPr>
        <p:spPr/>
        <p:txBody>
          <a:bodyPr/>
          <a:lstStyle/>
          <a:p>
            <a:fld id="{F890DCD0-59CB-4FA4-A8D1-C00A7904F3C5}" type="datetimeFigureOut">
              <a:rPr lang="en-IN" smtClean="0"/>
              <a:pPr/>
              <a:t>06-10-2021</a:t>
            </a:fld>
            <a:endParaRPr lang="en-IN"/>
          </a:p>
        </p:txBody>
      </p:sp>
      <p:sp>
        <p:nvSpPr>
          <p:cNvPr id="8" name="Footer Placeholder 7">
            <a:extLst>
              <a:ext uri="{FF2B5EF4-FFF2-40B4-BE49-F238E27FC236}">
                <a16:creationId xmlns:a16="http://schemas.microsoft.com/office/drawing/2014/main" id="{85A276DD-D2C2-45C9-A4F7-9E607768454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6881556-CE8E-49F4-9E95-C0EB88D38BBF}"/>
              </a:ext>
            </a:extLst>
          </p:cNvPr>
          <p:cNvSpPr>
            <a:spLocks noGrp="1"/>
          </p:cNvSpPr>
          <p:nvPr>
            <p:ph type="sldNum" sz="quarter" idx="12"/>
          </p:nvPr>
        </p:nvSpPr>
        <p:spPr/>
        <p:txBody>
          <a:bodyPr/>
          <a:lstStyle/>
          <a:p>
            <a:fld id="{B6AF62E2-E534-43F9-9A72-1F408CD8A403}" type="slidenum">
              <a:rPr lang="en-IN" smtClean="0"/>
              <a:pPr/>
              <a:t>‹#›</a:t>
            </a:fld>
            <a:endParaRPr lang="en-IN"/>
          </a:p>
        </p:txBody>
      </p:sp>
    </p:spTree>
    <p:extLst>
      <p:ext uri="{BB962C8B-B14F-4D97-AF65-F5344CB8AC3E}">
        <p14:creationId xmlns:p14="http://schemas.microsoft.com/office/powerpoint/2010/main" val="411035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5A5C-48BF-45E1-A4E1-41AFC5B3381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ADB7D93-6B1D-480A-935F-8F9CA2543B1E}"/>
              </a:ext>
            </a:extLst>
          </p:cNvPr>
          <p:cNvSpPr>
            <a:spLocks noGrp="1"/>
          </p:cNvSpPr>
          <p:nvPr>
            <p:ph type="dt" sz="half" idx="10"/>
          </p:nvPr>
        </p:nvSpPr>
        <p:spPr/>
        <p:txBody>
          <a:bodyPr/>
          <a:lstStyle/>
          <a:p>
            <a:fld id="{F890DCD0-59CB-4FA4-A8D1-C00A7904F3C5}" type="datetimeFigureOut">
              <a:rPr lang="en-IN" smtClean="0"/>
              <a:pPr/>
              <a:t>06-10-2021</a:t>
            </a:fld>
            <a:endParaRPr lang="en-IN"/>
          </a:p>
        </p:txBody>
      </p:sp>
      <p:sp>
        <p:nvSpPr>
          <p:cNvPr id="4" name="Footer Placeholder 3">
            <a:extLst>
              <a:ext uri="{FF2B5EF4-FFF2-40B4-BE49-F238E27FC236}">
                <a16:creationId xmlns:a16="http://schemas.microsoft.com/office/drawing/2014/main" id="{CF6C162C-4385-4C67-8EC5-1FE82AE15ED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7C2443C-554F-402D-9235-80881E5D7FFE}"/>
              </a:ext>
            </a:extLst>
          </p:cNvPr>
          <p:cNvSpPr>
            <a:spLocks noGrp="1"/>
          </p:cNvSpPr>
          <p:nvPr>
            <p:ph type="sldNum" sz="quarter" idx="12"/>
          </p:nvPr>
        </p:nvSpPr>
        <p:spPr/>
        <p:txBody>
          <a:bodyPr/>
          <a:lstStyle/>
          <a:p>
            <a:fld id="{B6AF62E2-E534-43F9-9A72-1F408CD8A403}" type="slidenum">
              <a:rPr lang="en-IN" smtClean="0"/>
              <a:pPr/>
              <a:t>‹#›</a:t>
            </a:fld>
            <a:endParaRPr lang="en-IN"/>
          </a:p>
        </p:txBody>
      </p:sp>
    </p:spTree>
    <p:extLst>
      <p:ext uri="{BB962C8B-B14F-4D97-AF65-F5344CB8AC3E}">
        <p14:creationId xmlns:p14="http://schemas.microsoft.com/office/powerpoint/2010/main" val="395592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C28519-3F36-4F78-9C2F-EAC6D3C72559}"/>
              </a:ext>
            </a:extLst>
          </p:cNvPr>
          <p:cNvSpPr>
            <a:spLocks noGrp="1"/>
          </p:cNvSpPr>
          <p:nvPr>
            <p:ph type="dt" sz="half" idx="10"/>
          </p:nvPr>
        </p:nvSpPr>
        <p:spPr/>
        <p:txBody>
          <a:bodyPr/>
          <a:lstStyle/>
          <a:p>
            <a:fld id="{F890DCD0-59CB-4FA4-A8D1-C00A7904F3C5}" type="datetimeFigureOut">
              <a:rPr lang="en-IN" smtClean="0"/>
              <a:pPr/>
              <a:t>06-10-2021</a:t>
            </a:fld>
            <a:endParaRPr lang="en-IN"/>
          </a:p>
        </p:txBody>
      </p:sp>
      <p:sp>
        <p:nvSpPr>
          <p:cNvPr id="3" name="Footer Placeholder 2">
            <a:extLst>
              <a:ext uri="{FF2B5EF4-FFF2-40B4-BE49-F238E27FC236}">
                <a16:creationId xmlns:a16="http://schemas.microsoft.com/office/drawing/2014/main" id="{BA19BD82-3810-4348-A113-4F87FFF48B3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D738162-8E41-4D6A-A5BA-53C8AB727FAA}"/>
              </a:ext>
            </a:extLst>
          </p:cNvPr>
          <p:cNvSpPr>
            <a:spLocks noGrp="1"/>
          </p:cNvSpPr>
          <p:nvPr>
            <p:ph type="sldNum" sz="quarter" idx="12"/>
          </p:nvPr>
        </p:nvSpPr>
        <p:spPr/>
        <p:txBody>
          <a:bodyPr/>
          <a:lstStyle/>
          <a:p>
            <a:fld id="{B6AF62E2-E534-43F9-9A72-1F408CD8A403}" type="slidenum">
              <a:rPr lang="en-IN" smtClean="0"/>
              <a:pPr/>
              <a:t>‹#›</a:t>
            </a:fld>
            <a:endParaRPr lang="en-IN"/>
          </a:p>
        </p:txBody>
      </p:sp>
    </p:spTree>
    <p:extLst>
      <p:ext uri="{BB962C8B-B14F-4D97-AF65-F5344CB8AC3E}">
        <p14:creationId xmlns:p14="http://schemas.microsoft.com/office/powerpoint/2010/main" val="116992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F7A4-6577-4E8A-A29A-D8AF265CC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22A1E8F-E4B6-405F-B53E-28D6AEF1F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A63CBBB-A6ED-42B8-83F1-AD2D6D1DF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094C0-F120-4CFB-A928-AC1B13AFB4A6}"/>
              </a:ext>
            </a:extLst>
          </p:cNvPr>
          <p:cNvSpPr>
            <a:spLocks noGrp="1"/>
          </p:cNvSpPr>
          <p:nvPr>
            <p:ph type="dt" sz="half" idx="10"/>
          </p:nvPr>
        </p:nvSpPr>
        <p:spPr/>
        <p:txBody>
          <a:bodyPr/>
          <a:lstStyle/>
          <a:p>
            <a:fld id="{F890DCD0-59CB-4FA4-A8D1-C00A7904F3C5}" type="datetimeFigureOut">
              <a:rPr lang="en-IN" smtClean="0"/>
              <a:pPr/>
              <a:t>06-10-2021</a:t>
            </a:fld>
            <a:endParaRPr lang="en-IN"/>
          </a:p>
        </p:txBody>
      </p:sp>
      <p:sp>
        <p:nvSpPr>
          <p:cNvPr id="6" name="Footer Placeholder 5">
            <a:extLst>
              <a:ext uri="{FF2B5EF4-FFF2-40B4-BE49-F238E27FC236}">
                <a16:creationId xmlns:a16="http://schemas.microsoft.com/office/drawing/2014/main" id="{C77ED33E-7E3C-4DE3-8EA1-94D616F334E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7EED281-FADE-4FBD-9010-EBBCB8A4D268}"/>
              </a:ext>
            </a:extLst>
          </p:cNvPr>
          <p:cNvSpPr>
            <a:spLocks noGrp="1"/>
          </p:cNvSpPr>
          <p:nvPr>
            <p:ph type="sldNum" sz="quarter" idx="12"/>
          </p:nvPr>
        </p:nvSpPr>
        <p:spPr/>
        <p:txBody>
          <a:bodyPr/>
          <a:lstStyle/>
          <a:p>
            <a:fld id="{B6AF62E2-E534-43F9-9A72-1F408CD8A403}" type="slidenum">
              <a:rPr lang="en-IN" smtClean="0"/>
              <a:pPr/>
              <a:t>‹#›</a:t>
            </a:fld>
            <a:endParaRPr lang="en-IN"/>
          </a:p>
        </p:txBody>
      </p:sp>
    </p:spTree>
    <p:extLst>
      <p:ext uri="{BB962C8B-B14F-4D97-AF65-F5344CB8AC3E}">
        <p14:creationId xmlns:p14="http://schemas.microsoft.com/office/powerpoint/2010/main" val="112372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E238-919D-41EC-B3D1-3331A856B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96CF33E-CBDB-4733-9228-78E1587F0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1AAA32C-B0BB-431E-9507-9C555340B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EF53C-8069-43A7-BDC4-6FD382AD7856}"/>
              </a:ext>
            </a:extLst>
          </p:cNvPr>
          <p:cNvSpPr>
            <a:spLocks noGrp="1"/>
          </p:cNvSpPr>
          <p:nvPr>
            <p:ph type="dt" sz="half" idx="10"/>
          </p:nvPr>
        </p:nvSpPr>
        <p:spPr/>
        <p:txBody>
          <a:bodyPr/>
          <a:lstStyle/>
          <a:p>
            <a:fld id="{F890DCD0-59CB-4FA4-A8D1-C00A7904F3C5}" type="datetimeFigureOut">
              <a:rPr lang="en-IN" smtClean="0"/>
              <a:pPr/>
              <a:t>06-10-2021</a:t>
            </a:fld>
            <a:endParaRPr lang="en-IN"/>
          </a:p>
        </p:txBody>
      </p:sp>
      <p:sp>
        <p:nvSpPr>
          <p:cNvPr id="6" name="Footer Placeholder 5">
            <a:extLst>
              <a:ext uri="{FF2B5EF4-FFF2-40B4-BE49-F238E27FC236}">
                <a16:creationId xmlns:a16="http://schemas.microsoft.com/office/drawing/2014/main" id="{98B89D47-DEF6-41FE-A146-6985E1A7E56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4FDE4CE-C8AC-4034-B6A3-364C914F0B84}"/>
              </a:ext>
            </a:extLst>
          </p:cNvPr>
          <p:cNvSpPr>
            <a:spLocks noGrp="1"/>
          </p:cNvSpPr>
          <p:nvPr>
            <p:ph type="sldNum" sz="quarter" idx="12"/>
          </p:nvPr>
        </p:nvSpPr>
        <p:spPr/>
        <p:txBody>
          <a:bodyPr/>
          <a:lstStyle/>
          <a:p>
            <a:fld id="{B6AF62E2-E534-43F9-9A72-1F408CD8A403}" type="slidenum">
              <a:rPr lang="en-IN" smtClean="0"/>
              <a:pPr/>
              <a:t>‹#›</a:t>
            </a:fld>
            <a:endParaRPr lang="en-IN"/>
          </a:p>
        </p:txBody>
      </p:sp>
    </p:spTree>
    <p:extLst>
      <p:ext uri="{BB962C8B-B14F-4D97-AF65-F5344CB8AC3E}">
        <p14:creationId xmlns:p14="http://schemas.microsoft.com/office/powerpoint/2010/main" val="278464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E491A-8C4A-41B8-85FC-2ED91295B4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05B4E4B-70B3-403D-B458-6BB3F1FF0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5A1885-F5EC-476D-A59F-E89C068BD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0DCD0-59CB-4FA4-A8D1-C00A7904F3C5}" type="datetimeFigureOut">
              <a:rPr lang="en-IN" smtClean="0"/>
              <a:pPr/>
              <a:t>06-10-2021</a:t>
            </a:fld>
            <a:endParaRPr lang="en-IN"/>
          </a:p>
        </p:txBody>
      </p:sp>
      <p:sp>
        <p:nvSpPr>
          <p:cNvPr id="5" name="Footer Placeholder 4">
            <a:extLst>
              <a:ext uri="{FF2B5EF4-FFF2-40B4-BE49-F238E27FC236}">
                <a16:creationId xmlns:a16="http://schemas.microsoft.com/office/drawing/2014/main" id="{AD60C82F-B7A0-4266-9FD5-8194345A0F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22C4DD1-8C82-4E72-BBD5-9C05BE120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F62E2-E534-43F9-9A72-1F408CD8A403}" type="slidenum">
              <a:rPr lang="en-IN" smtClean="0"/>
              <a:pPr/>
              <a:t>‹#›</a:t>
            </a:fld>
            <a:endParaRPr lang="en-IN"/>
          </a:p>
        </p:txBody>
      </p:sp>
    </p:spTree>
    <p:extLst>
      <p:ext uri="{BB962C8B-B14F-4D97-AF65-F5344CB8AC3E}">
        <p14:creationId xmlns:p14="http://schemas.microsoft.com/office/powerpoint/2010/main" val="752483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3"/>
          <a:stretch>
            <a:fillRect/>
          </a:stretch>
        </p:blipFill>
        <p:spPr>
          <a:xfrm>
            <a:off x="-26504" y="5514975"/>
            <a:ext cx="12218504" cy="1343025"/>
          </a:xfrm>
          <a:prstGeom prst="rect">
            <a:avLst/>
          </a:prstGeom>
        </p:spPr>
      </p:pic>
      <p:sp>
        <p:nvSpPr>
          <p:cNvPr id="27649" name="Text Box 1">
            <a:extLst>
              <a:ext uri="{FF2B5EF4-FFF2-40B4-BE49-F238E27FC236}">
                <a16:creationId xmlns:a16="http://schemas.microsoft.com/office/drawing/2014/main" id="{D1732B25-3F9F-435D-9C82-45AED18169DF}"/>
              </a:ext>
            </a:extLst>
          </p:cNvPr>
          <p:cNvSpPr txBox="1">
            <a:spLocks noChangeArrowheads="1"/>
          </p:cNvSpPr>
          <p:nvPr/>
        </p:nvSpPr>
        <p:spPr bwMode="auto">
          <a:xfrm>
            <a:off x="927652" y="3152657"/>
            <a:ext cx="10071652" cy="1166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41" rIns="6094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ctr"/>
            <a:r>
              <a:rPr lang="en-IN" sz="3500" u="sng" dirty="0">
                <a:solidFill>
                  <a:schemeClr val="accent1"/>
                </a:solidFill>
                <a:latin typeface="Times New Roman" panose="02020603050405020304" pitchFamily="18" charset="0"/>
                <a:cs typeface="Times New Roman" panose="02020603050405020304" pitchFamily="18" charset="0"/>
              </a:rPr>
              <a:t>Dr YSR </a:t>
            </a:r>
            <a:r>
              <a:rPr lang="en-IN" sz="3500" u="sng" dirty="0" err="1">
                <a:solidFill>
                  <a:schemeClr val="accent1"/>
                </a:solidFill>
                <a:latin typeface="Times New Roman" panose="02020603050405020304" pitchFamily="18" charset="0"/>
                <a:cs typeface="Times New Roman" panose="02020603050405020304" pitchFamily="18" charset="0"/>
              </a:rPr>
              <a:t>Aarogyasri</a:t>
            </a:r>
            <a:r>
              <a:rPr lang="en-IN" sz="3500" u="sng" dirty="0">
                <a:solidFill>
                  <a:schemeClr val="accent1"/>
                </a:solidFill>
                <a:latin typeface="Times New Roman" panose="02020603050405020304" pitchFamily="18" charset="0"/>
                <a:cs typeface="Times New Roman" panose="02020603050405020304" pitchFamily="18" charset="0"/>
              </a:rPr>
              <a:t> Health Cards</a:t>
            </a:r>
          </a:p>
        </p:txBody>
      </p:sp>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4"/>
          <a:stretch>
            <a:fillRect/>
          </a:stretch>
        </p:blipFill>
        <p:spPr>
          <a:xfrm>
            <a:off x="0" y="0"/>
            <a:ext cx="12192000" cy="1762125"/>
          </a:xfrm>
          <a:prstGeom prst="rect">
            <a:avLst/>
          </a:prstGeom>
        </p:spPr>
      </p:pic>
    </p:spTree>
    <p:extLst>
      <p:ext uri="{BB962C8B-B14F-4D97-AF65-F5344CB8AC3E}">
        <p14:creationId xmlns:p14="http://schemas.microsoft.com/office/powerpoint/2010/main" val="292682426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245660" y="2292824"/>
            <a:ext cx="5452771" cy="2277547"/>
          </a:xfrm>
          <a:prstGeom prst="rect">
            <a:avLst/>
          </a:prstGeom>
          <a:noFill/>
        </p:spPr>
        <p:txBody>
          <a:bodyPr wrap="square" rtlCol="0">
            <a:spAutoFit/>
          </a:bodyPr>
          <a:lstStyle/>
          <a:p>
            <a:pPr lvl="0"/>
            <a:r>
              <a:rPr lang="en-US" sz="2000" b="1" u="sng" dirty="0">
                <a:solidFill>
                  <a:schemeClr val="accent6">
                    <a:lumMod val="75000"/>
                  </a:schemeClr>
                </a:solidFill>
              </a:rPr>
              <a:t>Verify the Beneficiary information</a:t>
            </a:r>
            <a:endParaRPr lang="en-IN" sz="2000" b="1" u="sng" dirty="0">
              <a:solidFill>
                <a:schemeClr val="accent6">
                  <a:lumMod val="75000"/>
                </a:schemeClr>
              </a:solidFill>
            </a:endParaRPr>
          </a:p>
          <a:p>
            <a:pPr marL="342900" indent="-342900">
              <a:lnSpc>
                <a:spcPct val="150000"/>
              </a:lnSpc>
              <a:buFont typeface="+mj-lt"/>
              <a:buAutoNum type="arabicPeriod"/>
            </a:pPr>
            <a:r>
              <a:rPr lang="en-US" sz="2000" dirty="0">
                <a:solidFill>
                  <a:schemeClr val="accent1"/>
                </a:solidFill>
              </a:rPr>
              <a:t>Verify the family member details and modify if any change need.</a:t>
            </a:r>
          </a:p>
          <a:p>
            <a:pPr marL="342900" indent="-342900">
              <a:lnSpc>
                <a:spcPct val="150000"/>
              </a:lnSpc>
              <a:buFont typeface="+mj-lt"/>
              <a:buAutoNum type="arabicPeriod"/>
            </a:pPr>
            <a:r>
              <a:rPr lang="en-US" sz="2000" dirty="0">
                <a:solidFill>
                  <a:schemeClr val="accent1"/>
                </a:solidFill>
              </a:rPr>
              <a:t>Upload the family photo of concerned.</a:t>
            </a:r>
            <a:endParaRPr lang="en-IN" sz="2000" dirty="0">
              <a:solidFill>
                <a:schemeClr val="accent1"/>
              </a:solidFill>
            </a:endParaRPr>
          </a:p>
          <a:p>
            <a:endParaRPr lang="en-IN" sz="1400" dirty="0"/>
          </a:p>
          <a:p>
            <a:endParaRPr lang="en-IN" dirty="0"/>
          </a:p>
        </p:txBody>
      </p:sp>
      <p:pic>
        <p:nvPicPr>
          <p:cNvPr id="2" name="Picture 1">
            <a:extLst>
              <a:ext uri="{FF2B5EF4-FFF2-40B4-BE49-F238E27FC236}">
                <a16:creationId xmlns:a16="http://schemas.microsoft.com/office/drawing/2014/main" id="{A335E741-48A0-4B30-B0FF-83DC1EA49057}"/>
              </a:ext>
            </a:extLst>
          </p:cNvPr>
          <p:cNvPicPr>
            <a:picLocks noChangeAspect="1"/>
          </p:cNvPicPr>
          <p:nvPr/>
        </p:nvPicPr>
        <p:blipFill>
          <a:blip r:embed="rId5"/>
          <a:stretch>
            <a:fillRect/>
          </a:stretch>
        </p:blipFill>
        <p:spPr>
          <a:xfrm>
            <a:off x="5698431" y="1762125"/>
            <a:ext cx="6062160" cy="4198464"/>
          </a:xfrm>
          <a:prstGeom prst="rect">
            <a:avLst/>
          </a:prstGeom>
          <a:ln w="25400">
            <a:solidFill>
              <a:srgbClr val="FF0000"/>
            </a:solidFill>
          </a:ln>
        </p:spPr>
      </p:pic>
    </p:spTree>
    <p:extLst>
      <p:ext uri="{BB962C8B-B14F-4D97-AF65-F5344CB8AC3E}">
        <p14:creationId xmlns:p14="http://schemas.microsoft.com/office/powerpoint/2010/main" val="239290523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245660" y="2292824"/>
            <a:ext cx="5636525" cy="2660728"/>
          </a:xfrm>
          <a:prstGeom prst="rect">
            <a:avLst/>
          </a:prstGeom>
          <a:noFill/>
        </p:spPr>
        <p:txBody>
          <a:bodyPr wrap="square" rtlCol="0">
            <a:spAutoFit/>
          </a:bodyPr>
          <a:lstStyle/>
          <a:p>
            <a:pPr lvl="0"/>
            <a:r>
              <a:rPr lang="en-US" sz="2000" b="1" u="sng" dirty="0">
                <a:solidFill>
                  <a:schemeClr val="accent6">
                    <a:lumMod val="75000"/>
                  </a:schemeClr>
                </a:solidFill>
              </a:rPr>
              <a:t>Verify the details 5  step information</a:t>
            </a:r>
            <a:endParaRPr lang="en-IN" sz="2000" b="1" u="sng" dirty="0">
              <a:solidFill>
                <a:schemeClr val="accent6">
                  <a:lumMod val="75000"/>
                </a:schemeClr>
              </a:solidFill>
            </a:endParaRPr>
          </a:p>
          <a:p>
            <a:pPr marL="342900" indent="-342900">
              <a:lnSpc>
                <a:spcPct val="150000"/>
              </a:lnSpc>
              <a:buFont typeface="+mj-lt"/>
              <a:buAutoNum type="arabicPeriod"/>
            </a:pPr>
            <a:r>
              <a:rPr lang="en-IN" sz="2000" dirty="0">
                <a:solidFill>
                  <a:schemeClr val="accent1"/>
                </a:solidFill>
              </a:rPr>
              <a:t>Step 1: Employment Details</a:t>
            </a:r>
            <a:r>
              <a:rPr lang="en-US" sz="2000" dirty="0">
                <a:solidFill>
                  <a:schemeClr val="accent1"/>
                </a:solidFill>
              </a:rPr>
              <a:t>.</a:t>
            </a:r>
          </a:p>
          <a:p>
            <a:pPr marL="342900" indent="-342900">
              <a:lnSpc>
                <a:spcPct val="150000"/>
              </a:lnSpc>
              <a:buFont typeface="+mj-lt"/>
              <a:buAutoNum type="arabicPeriod"/>
            </a:pPr>
            <a:r>
              <a:rPr lang="en-US" sz="2000" dirty="0">
                <a:solidFill>
                  <a:schemeClr val="accent1"/>
                </a:solidFill>
              </a:rPr>
              <a:t>Step 2 : Family Income details.</a:t>
            </a:r>
          </a:p>
          <a:p>
            <a:pPr marL="342900" indent="-342900">
              <a:lnSpc>
                <a:spcPct val="150000"/>
              </a:lnSpc>
              <a:buFont typeface="+mj-lt"/>
              <a:buAutoNum type="arabicPeriod"/>
            </a:pPr>
            <a:r>
              <a:rPr lang="en-US" sz="2000" dirty="0">
                <a:solidFill>
                  <a:schemeClr val="accent1"/>
                </a:solidFill>
              </a:rPr>
              <a:t>Step 3 : Details of the Land Holding of the family.</a:t>
            </a:r>
          </a:p>
          <a:p>
            <a:pPr marL="342900" indent="-342900">
              <a:lnSpc>
                <a:spcPct val="150000"/>
              </a:lnSpc>
              <a:buFont typeface="+mj-lt"/>
              <a:buAutoNum type="arabicPeriod"/>
            </a:pPr>
            <a:r>
              <a:rPr lang="en-US" sz="2000" dirty="0">
                <a:solidFill>
                  <a:schemeClr val="accent1"/>
                </a:solidFill>
              </a:rPr>
              <a:t>Step 4 : Property TAX details</a:t>
            </a:r>
          </a:p>
          <a:p>
            <a:pPr marL="342900" indent="-342900">
              <a:lnSpc>
                <a:spcPct val="150000"/>
              </a:lnSpc>
              <a:buFont typeface="+mj-lt"/>
              <a:buAutoNum type="arabicPeriod"/>
            </a:pPr>
            <a:r>
              <a:rPr lang="en-US" sz="2000" dirty="0">
                <a:solidFill>
                  <a:schemeClr val="accent1"/>
                </a:solidFill>
              </a:rPr>
              <a:t>Step 5: No. of cars owned by Family.</a:t>
            </a:r>
            <a:endParaRPr lang="en-IN" dirty="0"/>
          </a:p>
        </p:txBody>
      </p:sp>
      <p:pic>
        <p:nvPicPr>
          <p:cNvPr id="2" name="Picture 1">
            <a:extLst>
              <a:ext uri="{FF2B5EF4-FFF2-40B4-BE49-F238E27FC236}">
                <a16:creationId xmlns:a16="http://schemas.microsoft.com/office/drawing/2014/main" id="{B0C99750-0D52-43D6-B5DF-72EECE82B92D}"/>
              </a:ext>
            </a:extLst>
          </p:cNvPr>
          <p:cNvPicPr>
            <a:picLocks noChangeAspect="1"/>
          </p:cNvPicPr>
          <p:nvPr/>
        </p:nvPicPr>
        <p:blipFill>
          <a:blip r:embed="rId5"/>
          <a:stretch>
            <a:fillRect/>
          </a:stretch>
        </p:blipFill>
        <p:spPr>
          <a:xfrm>
            <a:off x="5882185" y="1800666"/>
            <a:ext cx="6064155" cy="3714310"/>
          </a:xfrm>
          <a:prstGeom prst="rect">
            <a:avLst/>
          </a:prstGeom>
          <a:ln w="25400">
            <a:solidFill>
              <a:srgbClr val="FF0000"/>
            </a:solidFill>
          </a:ln>
        </p:spPr>
      </p:pic>
    </p:spTree>
    <p:extLst>
      <p:ext uri="{BB962C8B-B14F-4D97-AF65-F5344CB8AC3E}">
        <p14:creationId xmlns:p14="http://schemas.microsoft.com/office/powerpoint/2010/main" val="396015987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245660" y="2292824"/>
            <a:ext cx="5636525" cy="3462486"/>
          </a:xfrm>
          <a:prstGeom prst="rect">
            <a:avLst/>
          </a:prstGeom>
          <a:noFill/>
        </p:spPr>
        <p:txBody>
          <a:bodyPr wrap="square" rtlCol="0">
            <a:spAutoFit/>
          </a:bodyPr>
          <a:lstStyle/>
          <a:p>
            <a:pPr lvl="0">
              <a:lnSpc>
                <a:spcPct val="150000"/>
              </a:lnSpc>
            </a:pPr>
            <a:r>
              <a:rPr lang="en-IN" sz="2000" b="1" u="sng" dirty="0">
                <a:solidFill>
                  <a:schemeClr val="accent6">
                    <a:lumMod val="75000"/>
                  </a:schemeClr>
                </a:solidFill>
              </a:rPr>
              <a:t>Submission of Application form:</a:t>
            </a:r>
          </a:p>
          <a:p>
            <a:pPr marL="342900" indent="-342900">
              <a:lnSpc>
                <a:spcPct val="150000"/>
              </a:lnSpc>
              <a:buFont typeface="+mj-lt"/>
              <a:buAutoNum type="arabicPeriod"/>
            </a:pPr>
            <a:r>
              <a:rPr lang="en-US" dirty="0">
                <a:solidFill>
                  <a:schemeClr val="accent1"/>
                </a:solidFill>
              </a:rPr>
              <a:t>Select the check box of Declaration.</a:t>
            </a:r>
          </a:p>
          <a:p>
            <a:pPr marL="342900" indent="-342900">
              <a:lnSpc>
                <a:spcPct val="150000"/>
              </a:lnSpc>
              <a:buFont typeface="+mj-lt"/>
              <a:buAutoNum type="arabicPeriod"/>
            </a:pPr>
            <a:r>
              <a:rPr lang="en-US" dirty="0">
                <a:solidFill>
                  <a:schemeClr val="accent1"/>
                </a:solidFill>
              </a:rPr>
              <a:t>Click on “Submit data” for final submission of the New application form.</a:t>
            </a:r>
          </a:p>
          <a:p>
            <a:pPr marL="342900" indent="-342900">
              <a:lnSpc>
                <a:spcPct val="150000"/>
              </a:lnSpc>
              <a:buFont typeface="+mj-lt"/>
              <a:buAutoNum type="arabicPeriod"/>
            </a:pPr>
            <a:r>
              <a:rPr lang="en-US" dirty="0">
                <a:solidFill>
                  <a:schemeClr val="accent1"/>
                </a:solidFill>
              </a:rPr>
              <a:t>A request number has been generated for future communication purpose.</a:t>
            </a:r>
          </a:p>
          <a:p>
            <a:pPr marL="342900" indent="-342900">
              <a:lnSpc>
                <a:spcPct val="150000"/>
              </a:lnSpc>
              <a:buFont typeface="+mj-lt"/>
              <a:buAutoNum type="arabicPeriod"/>
            </a:pPr>
            <a:r>
              <a:rPr lang="en-US" dirty="0">
                <a:solidFill>
                  <a:schemeClr val="accent1"/>
                </a:solidFill>
              </a:rPr>
              <a:t>Note: If any deviation found, the application will be considered as Ineligible.</a:t>
            </a:r>
            <a:endParaRPr lang="en-IN" dirty="0">
              <a:solidFill>
                <a:schemeClr val="accent1"/>
              </a:solidFill>
            </a:endParaRPr>
          </a:p>
        </p:txBody>
      </p:sp>
      <p:pic>
        <p:nvPicPr>
          <p:cNvPr id="2" name="Picture 1">
            <a:extLst>
              <a:ext uri="{FF2B5EF4-FFF2-40B4-BE49-F238E27FC236}">
                <a16:creationId xmlns:a16="http://schemas.microsoft.com/office/drawing/2014/main" id="{F567770B-6422-4905-8886-393DD4F52345}"/>
              </a:ext>
            </a:extLst>
          </p:cNvPr>
          <p:cNvPicPr>
            <a:picLocks noChangeAspect="1"/>
          </p:cNvPicPr>
          <p:nvPr/>
        </p:nvPicPr>
        <p:blipFill>
          <a:blip r:embed="rId5"/>
          <a:stretch>
            <a:fillRect/>
          </a:stretch>
        </p:blipFill>
        <p:spPr>
          <a:xfrm>
            <a:off x="5718884" y="1762125"/>
            <a:ext cx="6227456" cy="4005775"/>
          </a:xfrm>
          <a:prstGeom prst="rect">
            <a:avLst/>
          </a:prstGeom>
        </p:spPr>
      </p:pic>
    </p:spTree>
    <p:extLst>
      <p:ext uri="{BB962C8B-B14F-4D97-AF65-F5344CB8AC3E}">
        <p14:creationId xmlns:p14="http://schemas.microsoft.com/office/powerpoint/2010/main" val="252615462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1527260" y="1908628"/>
            <a:ext cx="5636525" cy="477054"/>
          </a:xfrm>
          <a:prstGeom prst="rect">
            <a:avLst/>
          </a:prstGeom>
          <a:noFill/>
        </p:spPr>
        <p:txBody>
          <a:bodyPr wrap="square" rtlCol="0">
            <a:spAutoFit/>
          </a:bodyPr>
          <a:lstStyle/>
          <a:p>
            <a:pPr lvl="0"/>
            <a:r>
              <a:rPr lang="en-US" sz="2500" b="1" u="sng" dirty="0">
                <a:solidFill>
                  <a:schemeClr val="accent6">
                    <a:lumMod val="75000"/>
                  </a:schemeClr>
                </a:solidFill>
              </a:rPr>
              <a:t>Sub SLAs for New Health Card </a:t>
            </a:r>
            <a:endParaRPr lang="en-IN" sz="2500" u="sng" dirty="0">
              <a:solidFill>
                <a:schemeClr val="accent6">
                  <a:lumMod val="75000"/>
                </a:schemeClr>
              </a:solidFill>
            </a:endParaRPr>
          </a:p>
        </p:txBody>
      </p:sp>
      <p:graphicFrame>
        <p:nvGraphicFramePr>
          <p:cNvPr id="6" name="Table 5">
            <a:extLst>
              <a:ext uri="{FF2B5EF4-FFF2-40B4-BE49-F238E27FC236}">
                <a16:creationId xmlns:a16="http://schemas.microsoft.com/office/drawing/2014/main" id="{7DC224C6-144F-4666-9DAC-07235638152F}"/>
              </a:ext>
            </a:extLst>
          </p:cNvPr>
          <p:cNvGraphicFramePr>
            <a:graphicFrameLocks noGrp="1"/>
          </p:cNvGraphicFramePr>
          <p:nvPr/>
        </p:nvGraphicFramePr>
        <p:xfrm>
          <a:off x="1066359" y="2412917"/>
          <a:ext cx="6558329" cy="3179503"/>
        </p:xfrm>
        <a:graphic>
          <a:graphicData uri="http://schemas.openxmlformats.org/drawingml/2006/table">
            <a:tbl>
              <a:tblPr firstRow="1" firstCol="1" lastRow="1" lastCol="1" bandRow="1" bandCol="1">
                <a:tableStyleId>{5C22544A-7EE6-4342-B048-85BDC9FD1C3A}</a:tableStyleId>
              </a:tblPr>
              <a:tblGrid>
                <a:gridCol w="1633401">
                  <a:extLst>
                    <a:ext uri="{9D8B030D-6E8A-4147-A177-3AD203B41FA5}">
                      <a16:colId xmlns:a16="http://schemas.microsoft.com/office/drawing/2014/main" val="1012519917"/>
                    </a:ext>
                  </a:extLst>
                </a:gridCol>
                <a:gridCol w="4924928">
                  <a:extLst>
                    <a:ext uri="{9D8B030D-6E8A-4147-A177-3AD203B41FA5}">
                      <a16:colId xmlns:a16="http://schemas.microsoft.com/office/drawing/2014/main" val="792029989"/>
                    </a:ext>
                  </a:extLst>
                </a:gridCol>
              </a:tblGrid>
              <a:tr h="376163">
                <a:tc>
                  <a:txBody>
                    <a:bodyPr/>
                    <a:lstStyle/>
                    <a:p>
                      <a:pPr marL="67945" algn="ctr">
                        <a:lnSpc>
                          <a:spcPts val="1340"/>
                        </a:lnSpc>
                        <a:spcAft>
                          <a:spcPts val="0"/>
                        </a:spcAft>
                      </a:pPr>
                      <a:endParaRPr lang="en-US" sz="1400" dirty="0">
                        <a:effectLst/>
                      </a:endParaRPr>
                    </a:p>
                    <a:p>
                      <a:pPr marL="67945" algn="ctr">
                        <a:lnSpc>
                          <a:spcPts val="1340"/>
                        </a:lnSpc>
                        <a:spcAft>
                          <a:spcPts val="0"/>
                        </a:spcAft>
                      </a:pPr>
                      <a:r>
                        <a:rPr lang="en-US" sz="1400" dirty="0">
                          <a:effectLst/>
                        </a:rPr>
                        <a:t>DAY</a:t>
                      </a:r>
                      <a:endParaRPr lang="en-IN" sz="1400" dirty="0">
                        <a:effectLst/>
                        <a:latin typeface="Carlito"/>
                        <a:ea typeface="Carlito"/>
                        <a:cs typeface="Carlito"/>
                      </a:endParaRPr>
                    </a:p>
                  </a:txBody>
                  <a:tcPr marL="0" marR="0" marT="0" marB="0"/>
                </a:tc>
                <a:tc>
                  <a:txBody>
                    <a:bodyPr/>
                    <a:lstStyle/>
                    <a:p>
                      <a:pPr marL="67310" algn="ctr">
                        <a:lnSpc>
                          <a:spcPts val="1340"/>
                        </a:lnSpc>
                        <a:spcAft>
                          <a:spcPts val="0"/>
                        </a:spcAft>
                      </a:pPr>
                      <a:endParaRPr lang="en-US" sz="1400" dirty="0">
                        <a:effectLst/>
                      </a:endParaRPr>
                    </a:p>
                    <a:p>
                      <a:pPr marL="67310" algn="ctr">
                        <a:lnSpc>
                          <a:spcPts val="1340"/>
                        </a:lnSpc>
                        <a:spcAft>
                          <a:spcPts val="0"/>
                        </a:spcAft>
                      </a:pPr>
                      <a:r>
                        <a:rPr lang="en-US" sz="1400" dirty="0">
                          <a:effectLst/>
                        </a:rPr>
                        <a:t>ACTIVITY</a:t>
                      </a:r>
                      <a:endParaRPr lang="en-IN" sz="1400" dirty="0">
                        <a:effectLst/>
                        <a:latin typeface="Carlito"/>
                        <a:ea typeface="Carlito"/>
                        <a:cs typeface="Carlito"/>
                      </a:endParaRPr>
                    </a:p>
                  </a:txBody>
                  <a:tcPr marL="0" marR="0" marT="0" marB="0"/>
                </a:tc>
                <a:extLst>
                  <a:ext uri="{0D108BD9-81ED-4DB2-BD59-A6C34878D82A}">
                    <a16:rowId xmlns:a16="http://schemas.microsoft.com/office/drawing/2014/main" val="2741423379"/>
                  </a:ext>
                </a:extLst>
              </a:tr>
              <a:tr h="514309">
                <a:tc>
                  <a:txBody>
                    <a:bodyPr/>
                    <a:lstStyle/>
                    <a:p>
                      <a:pPr marL="67945" algn="ctr">
                        <a:lnSpc>
                          <a:spcPts val="1340"/>
                        </a:lnSpc>
                        <a:spcAft>
                          <a:spcPts val="0"/>
                        </a:spcAft>
                      </a:pPr>
                      <a:endParaRPr lang="en-US" sz="1400" dirty="0">
                        <a:effectLst/>
                      </a:endParaRPr>
                    </a:p>
                    <a:p>
                      <a:pPr marL="67945" algn="ctr">
                        <a:lnSpc>
                          <a:spcPts val="1340"/>
                        </a:lnSpc>
                        <a:spcAft>
                          <a:spcPts val="0"/>
                        </a:spcAft>
                      </a:pPr>
                      <a:r>
                        <a:rPr lang="en-US" sz="1400" dirty="0">
                          <a:effectLst/>
                        </a:rPr>
                        <a:t>Day 1</a:t>
                      </a:r>
                      <a:endParaRPr lang="en-IN" sz="1400" dirty="0">
                        <a:effectLst/>
                        <a:latin typeface="Carlito"/>
                        <a:ea typeface="Carlito"/>
                        <a:cs typeface="Carlito"/>
                      </a:endParaRPr>
                    </a:p>
                  </a:txBody>
                  <a:tcPr marL="0" marR="0" marT="0" marB="0"/>
                </a:tc>
                <a:tc>
                  <a:txBody>
                    <a:bodyPr/>
                    <a:lstStyle/>
                    <a:p>
                      <a:pPr marL="67310" algn="ctr">
                        <a:lnSpc>
                          <a:spcPts val="1340"/>
                        </a:lnSpc>
                        <a:spcAft>
                          <a:spcPts val="0"/>
                        </a:spcAft>
                      </a:pPr>
                      <a:endParaRPr lang="en-US" sz="1400" dirty="0">
                        <a:effectLst/>
                      </a:endParaRPr>
                    </a:p>
                    <a:p>
                      <a:pPr marL="67310" algn="ctr">
                        <a:lnSpc>
                          <a:spcPts val="1340"/>
                        </a:lnSpc>
                        <a:spcAft>
                          <a:spcPts val="0"/>
                        </a:spcAft>
                      </a:pPr>
                      <a:r>
                        <a:rPr lang="en-US" sz="1400" dirty="0">
                          <a:effectLst/>
                        </a:rPr>
                        <a:t>Receiving of the application, submit and System Validations by RTGS service.</a:t>
                      </a:r>
                      <a:endParaRPr lang="en-IN" sz="1400" dirty="0">
                        <a:effectLst/>
                        <a:latin typeface="Carlito"/>
                        <a:ea typeface="Carlito"/>
                        <a:cs typeface="Carlito"/>
                      </a:endParaRPr>
                    </a:p>
                  </a:txBody>
                  <a:tcPr marL="0" marR="0" marT="0" marB="0"/>
                </a:tc>
                <a:extLst>
                  <a:ext uri="{0D108BD9-81ED-4DB2-BD59-A6C34878D82A}">
                    <a16:rowId xmlns:a16="http://schemas.microsoft.com/office/drawing/2014/main" val="1273310870"/>
                  </a:ext>
                </a:extLst>
              </a:tr>
              <a:tr h="514309">
                <a:tc>
                  <a:txBody>
                    <a:bodyPr/>
                    <a:lstStyle/>
                    <a:p>
                      <a:pPr marL="67945" algn="ctr">
                        <a:lnSpc>
                          <a:spcPts val="1340"/>
                        </a:lnSpc>
                        <a:spcAft>
                          <a:spcPts val="0"/>
                        </a:spcAft>
                      </a:pPr>
                      <a:endParaRPr lang="en-US" sz="1400" dirty="0">
                        <a:effectLst/>
                      </a:endParaRPr>
                    </a:p>
                    <a:p>
                      <a:pPr marL="67945" algn="ctr">
                        <a:lnSpc>
                          <a:spcPts val="1340"/>
                        </a:lnSpc>
                        <a:spcAft>
                          <a:spcPts val="0"/>
                        </a:spcAft>
                      </a:pPr>
                      <a:r>
                        <a:rPr lang="en-US" sz="1400" dirty="0">
                          <a:effectLst/>
                        </a:rPr>
                        <a:t>Day 2- 6</a:t>
                      </a:r>
                      <a:endParaRPr lang="en-IN" sz="1400" dirty="0">
                        <a:effectLst/>
                        <a:latin typeface="Carlito"/>
                        <a:ea typeface="Carlito"/>
                        <a:cs typeface="Carlito"/>
                      </a:endParaRPr>
                    </a:p>
                  </a:txBody>
                  <a:tcPr marL="0" marR="0" marT="0" marB="0"/>
                </a:tc>
                <a:tc>
                  <a:txBody>
                    <a:bodyPr/>
                    <a:lstStyle/>
                    <a:p>
                      <a:pPr marL="67310" algn="ctr">
                        <a:lnSpc>
                          <a:spcPts val="1340"/>
                        </a:lnSpc>
                        <a:spcAft>
                          <a:spcPts val="0"/>
                        </a:spcAft>
                      </a:pPr>
                      <a:endParaRPr lang="en-US" sz="1400" dirty="0">
                        <a:effectLst/>
                      </a:endParaRPr>
                    </a:p>
                    <a:p>
                      <a:pPr marL="67310" algn="ctr">
                        <a:lnSpc>
                          <a:spcPts val="1340"/>
                        </a:lnSpc>
                        <a:spcAft>
                          <a:spcPts val="0"/>
                        </a:spcAft>
                      </a:pPr>
                      <a:r>
                        <a:rPr lang="en-US" sz="1400" dirty="0">
                          <a:effectLst/>
                        </a:rPr>
                        <a:t>Respective department and District Coordinator – </a:t>
                      </a:r>
                      <a:r>
                        <a:rPr lang="en-US" sz="1400" dirty="0" err="1">
                          <a:effectLst/>
                        </a:rPr>
                        <a:t>Aarogyasri</a:t>
                      </a:r>
                      <a:r>
                        <a:rPr lang="en-US" sz="1400" dirty="0">
                          <a:effectLst/>
                        </a:rPr>
                        <a:t> verification</a:t>
                      </a:r>
                      <a:endParaRPr lang="en-IN" sz="1400" dirty="0">
                        <a:effectLst/>
                        <a:latin typeface="Carlito"/>
                        <a:ea typeface="Carlito"/>
                        <a:cs typeface="Carlito"/>
                      </a:endParaRPr>
                    </a:p>
                  </a:txBody>
                  <a:tcPr marL="0" marR="0" marT="0" marB="0"/>
                </a:tc>
                <a:extLst>
                  <a:ext uri="{0D108BD9-81ED-4DB2-BD59-A6C34878D82A}">
                    <a16:rowId xmlns:a16="http://schemas.microsoft.com/office/drawing/2014/main" val="2700958570"/>
                  </a:ext>
                </a:extLst>
              </a:tr>
              <a:tr h="391317">
                <a:tc>
                  <a:txBody>
                    <a:bodyPr/>
                    <a:lstStyle/>
                    <a:p>
                      <a:pPr marL="67945" algn="ctr">
                        <a:lnSpc>
                          <a:spcPts val="1340"/>
                        </a:lnSpc>
                        <a:spcAft>
                          <a:spcPts val="0"/>
                        </a:spcAft>
                      </a:pPr>
                      <a:endParaRPr lang="en-US" sz="1400" dirty="0">
                        <a:effectLst/>
                      </a:endParaRPr>
                    </a:p>
                    <a:p>
                      <a:pPr marL="67945" algn="ctr">
                        <a:lnSpc>
                          <a:spcPts val="1340"/>
                        </a:lnSpc>
                        <a:spcAft>
                          <a:spcPts val="0"/>
                        </a:spcAft>
                      </a:pPr>
                      <a:r>
                        <a:rPr lang="en-US" sz="1400" dirty="0">
                          <a:effectLst/>
                        </a:rPr>
                        <a:t>Day 7</a:t>
                      </a:r>
                      <a:endParaRPr lang="en-IN" sz="1400" dirty="0">
                        <a:effectLst/>
                        <a:latin typeface="Carlito"/>
                        <a:ea typeface="Carlito"/>
                        <a:cs typeface="Carlito"/>
                      </a:endParaRPr>
                    </a:p>
                  </a:txBody>
                  <a:tcPr marL="0" marR="0" marT="0" marB="0"/>
                </a:tc>
                <a:tc>
                  <a:txBody>
                    <a:bodyPr/>
                    <a:lstStyle/>
                    <a:p>
                      <a:pPr marL="67310" algn="ctr">
                        <a:lnSpc>
                          <a:spcPts val="1340"/>
                        </a:lnSpc>
                        <a:spcAft>
                          <a:spcPts val="0"/>
                        </a:spcAft>
                      </a:pPr>
                      <a:endParaRPr lang="en-US" sz="1400" dirty="0">
                        <a:effectLst/>
                      </a:endParaRPr>
                    </a:p>
                    <a:p>
                      <a:pPr marL="67310" algn="ctr">
                        <a:lnSpc>
                          <a:spcPts val="1340"/>
                        </a:lnSpc>
                        <a:spcAft>
                          <a:spcPts val="0"/>
                        </a:spcAft>
                      </a:pPr>
                      <a:r>
                        <a:rPr lang="en-US" sz="1400" dirty="0">
                          <a:effectLst/>
                        </a:rPr>
                        <a:t>Generate UHID and Approve Health Cards </a:t>
                      </a:r>
                      <a:endParaRPr lang="en-IN" sz="1400" dirty="0">
                        <a:effectLst/>
                        <a:latin typeface="Carlito"/>
                        <a:ea typeface="Carlito"/>
                        <a:cs typeface="Carlito"/>
                      </a:endParaRPr>
                    </a:p>
                  </a:txBody>
                  <a:tcPr marL="0" marR="0" marT="0" marB="0"/>
                </a:tc>
                <a:extLst>
                  <a:ext uri="{0D108BD9-81ED-4DB2-BD59-A6C34878D82A}">
                    <a16:rowId xmlns:a16="http://schemas.microsoft.com/office/drawing/2014/main" val="270937449"/>
                  </a:ext>
                </a:extLst>
              </a:tr>
              <a:tr h="514309">
                <a:tc>
                  <a:txBody>
                    <a:bodyPr/>
                    <a:lstStyle/>
                    <a:p>
                      <a:pPr marL="67945" algn="ctr">
                        <a:lnSpc>
                          <a:spcPts val="1340"/>
                        </a:lnSpc>
                        <a:spcAft>
                          <a:spcPts val="0"/>
                        </a:spcAft>
                      </a:pPr>
                      <a:endParaRPr lang="en-US" sz="1400" dirty="0">
                        <a:effectLst/>
                      </a:endParaRPr>
                    </a:p>
                    <a:p>
                      <a:pPr marL="67945" algn="ctr">
                        <a:lnSpc>
                          <a:spcPts val="1340"/>
                        </a:lnSpc>
                        <a:spcAft>
                          <a:spcPts val="0"/>
                        </a:spcAft>
                      </a:pPr>
                      <a:r>
                        <a:rPr lang="en-US" sz="1400" dirty="0">
                          <a:effectLst/>
                        </a:rPr>
                        <a:t>Day 8</a:t>
                      </a:r>
                      <a:endParaRPr lang="en-IN" sz="1400" dirty="0">
                        <a:effectLst/>
                        <a:latin typeface="Carlito"/>
                        <a:ea typeface="Carlito"/>
                        <a:cs typeface="Carlito"/>
                      </a:endParaRPr>
                    </a:p>
                  </a:txBody>
                  <a:tcPr marL="0" marR="0" marT="0" marB="0"/>
                </a:tc>
                <a:tc>
                  <a:txBody>
                    <a:bodyPr/>
                    <a:lstStyle/>
                    <a:p>
                      <a:pPr marL="67310" algn="ctr">
                        <a:lnSpc>
                          <a:spcPts val="1340"/>
                        </a:lnSpc>
                        <a:spcAft>
                          <a:spcPts val="0"/>
                        </a:spcAft>
                      </a:pPr>
                      <a:endParaRPr lang="en-US" sz="1400" dirty="0">
                        <a:effectLst/>
                      </a:endParaRPr>
                    </a:p>
                    <a:p>
                      <a:pPr marL="67310" algn="ctr">
                        <a:lnSpc>
                          <a:spcPts val="1340"/>
                        </a:lnSpc>
                        <a:spcAft>
                          <a:spcPts val="0"/>
                        </a:spcAft>
                      </a:pPr>
                      <a:r>
                        <a:rPr lang="en-US" sz="1400" dirty="0">
                          <a:effectLst/>
                        </a:rPr>
                        <a:t>Generate PDFs and Sent to Printers.</a:t>
                      </a:r>
                      <a:endParaRPr lang="en-IN" sz="1400" dirty="0">
                        <a:effectLst/>
                        <a:latin typeface="Carlito"/>
                        <a:ea typeface="Carlito"/>
                        <a:cs typeface="Carlito"/>
                      </a:endParaRPr>
                    </a:p>
                  </a:txBody>
                  <a:tcPr marL="0" marR="0" marT="0" marB="0"/>
                </a:tc>
                <a:extLst>
                  <a:ext uri="{0D108BD9-81ED-4DB2-BD59-A6C34878D82A}">
                    <a16:rowId xmlns:a16="http://schemas.microsoft.com/office/drawing/2014/main" val="543411545"/>
                  </a:ext>
                </a:extLst>
              </a:tr>
              <a:tr h="390425">
                <a:tc>
                  <a:txBody>
                    <a:bodyPr/>
                    <a:lstStyle/>
                    <a:p>
                      <a:pPr marL="67945" algn="ctr">
                        <a:lnSpc>
                          <a:spcPts val="1340"/>
                        </a:lnSpc>
                        <a:spcAft>
                          <a:spcPts val="0"/>
                        </a:spcAft>
                      </a:pPr>
                      <a:endParaRPr lang="en-US" sz="1400" dirty="0">
                        <a:effectLst/>
                      </a:endParaRPr>
                    </a:p>
                    <a:p>
                      <a:pPr marL="67945" algn="ctr">
                        <a:lnSpc>
                          <a:spcPts val="1340"/>
                        </a:lnSpc>
                        <a:spcAft>
                          <a:spcPts val="0"/>
                        </a:spcAft>
                      </a:pPr>
                      <a:r>
                        <a:rPr lang="en-US" sz="1400" dirty="0">
                          <a:effectLst/>
                        </a:rPr>
                        <a:t>Day 9 – 19</a:t>
                      </a:r>
                      <a:endParaRPr lang="en-IN" sz="1400" dirty="0">
                        <a:effectLst/>
                        <a:latin typeface="Carlito"/>
                        <a:ea typeface="Carlito"/>
                        <a:cs typeface="Carlito"/>
                      </a:endParaRPr>
                    </a:p>
                  </a:txBody>
                  <a:tcPr marL="0" marR="0" marT="0" marB="0"/>
                </a:tc>
                <a:tc>
                  <a:txBody>
                    <a:bodyPr/>
                    <a:lstStyle/>
                    <a:p>
                      <a:pPr marL="67310" algn="ctr">
                        <a:lnSpc>
                          <a:spcPts val="1340"/>
                        </a:lnSpc>
                        <a:spcAft>
                          <a:spcPts val="0"/>
                        </a:spcAft>
                      </a:pPr>
                      <a:endParaRPr lang="en-US" sz="1400" dirty="0">
                        <a:effectLst/>
                      </a:endParaRPr>
                    </a:p>
                    <a:p>
                      <a:pPr marL="67310" algn="ctr">
                        <a:lnSpc>
                          <a:spcPts val="1340"/>
                        </a:lnSpc>
                        <a:spcAft>
                          <a:spcPts val="0"/>
                        </a:spcAft>
                      </a:pPr>
                      <a:r>
                        <a:rPr lang="en-US" sz="1400" dirty="0">
                          <a:effectLst/>
                        </a:rPr>
                        <a:t>Printing and Transportation to respective secretariats</a:t>
                      </a:r>
                      <a:endParaRPr lang="en-IN" sz="1400" dirty="0">
                        <a:effectLst/>
                        <a:latin typeface="Carlito"/>
                        <a:ea typeface="Carlito"/>
                        <a:cs typeface="Carlito"/>
                      </a:endParaRPr>
                    </a:p>
                  </a:txBody>
                  <a:tcPr marL="0" marR="0" marT="0" marB="0"/>
                </a:tc>
                <a:extLst>
                  <a:ext uri="{0D108BD9-81ED-4DB2-BD59-A6C34878D82A}">
                    <a16:rowId xmlns:a16="http://schemas.microsoft.com/office/drawing/2014/main" val="876395969"/>
                  </a:ext>
                </a:extLst>
              </a:tr>
              <a:tr h="478671">
                <a:tc>
                  <a:txBody>
                    <a:bodyPr/>
                    <a:lstStyle/>
                    <a:p>
                      <a:pPr marL="67945" algn="ctr">
                        <a:lnSpc>
                          <a:spcPts val="1340"/>
                        </a:lnSpc>
                        <a:spcAft>
                          <a:spcPts val="0"/>
                        </a:spcAft>
                      </a:pPr>
                      <a:endParaRPr lang="en-US" sz="1400" dirty="0">
                        <a:effectLst/>
                      </a:endParaRPr>
                    </a:p>
                    <a:p>
                      <a:pPr marL="67945" algn="ctr">
                        <a:lnSpc>
                          <a:spcPts val="1340"/>
                        </a:lnSpc>
                        <a:spcAft>
                          <a:spcPts val="0"/>
                        </a:spcAft>
                      </a:pPr>
                      <a:r>
                        <a:rPr lang="en-US" sz="1400" dirty="0">
                          <a:effectLst/>
                        </a:rPr>
                        <a:t>Day 20</a:t>
                      </a:r>
                      <a:endParaRPr lang="en-IN" sz="1400" dirty="0">
                        <a:effectLst/>
                        <a:latin typeface="Carlito"/>
                        <a:ea typeface="Carlito"/>
                        <a:cs typeface="Carlito"/>
                      </a:endParaRPr>
                    </a:p>
                  </a:txBody>
                  <a:tcPr marL="0" marR="0" marT="0" marB="0"/>
                </a:tc>
                <a:tc>
                  <a:txBody>
                    <a:bodyPr/>
                    <a:lstStyle/>
                    <a:p>
                      <a:pPr marL="67310" algn="ctr">
                        <a:lnSpc>
                          <a:spcPts val="1245"/>
                        </a:lnSpc>
                        <a:spcAft>
                          <a:spcPts val="0"/>
                        </a:spcAft>
                      </a:pPr>
                      <a:endParaRPr lang="en-US" sz="1400" dirty="0">
                        <a:effectLst/>
                      </a:endParaRPr>
                    </a:p>
                    <a:p>
                      <a:pPr marL="67310" algn="ctr">
                        <a:lnSpc>
                          <a:spcPts val="1245"/>
                        </a:lnSpc>
                        <a:spcAft>
                          <a:spcPts val="0"/>
                        </a:spcAft>
                      </a:pPr>
                      <a:r>
                        <a:rPr lang="en-US" sz="1400" dirty="0">
                          <a:effectLst/>
                        </a:rPr>
                        <a:t>Distribution of Health card to concerned beneficiary and update the delivered Health card status.</a:t>
                      </a:r>
                      <a:endParaRPr lang="en-IN" sz="1400" dirty="0">
                        <a:effectLst/>
                        <a:latin typeface="Carlito"/>
                        <a:ea typeface="Carlito"/>
                        <a:cs typeface="Carlito"/>
                      </a:endParaRPr>
                    </a:p>
                  </a:txBody>
                  <a:tcPr marL="0" marR="0" marT="0" marB="0"/>
                </a:tc>
                <a:extLst>
                  <a:ext uri="{0D108BD9-81ED-4DB2-BD59-A6C34878D82A}">
                    <a16:rowId xmlns:a16="http://schemas.microsoft.com/office/drawing/2014/main" val="2361251327"/>
                  </a:ext>
                </a:extLst>
              </a:tr>
            </a:tbl>
          </a:graphicData>
        </a:graphic>
      </p:graphicFrame>
      <p:sp>
        <p:nvSpPr>
          <p:cNvPr id="11" name="Rectangle 10">
            <a:extLst>
              <a:ext uri="{FF2B5EF4-FFF2-40B4-BE49-F238E27FC236}">
                <a16:creationId xmlns:a16="http://schemas.microsoft.com/office/drawing/2014/main" id="{31E54920-A388-4569-9A90-BCB823B12E21}"/>
              </a:ext>
            </a:extLst>
          </p:cNvPr>
          <p:cNvSpPr/>
          <p:nvPr/>
        </p:nvSpPr>
        <p:spPr>
          <a:xfrm>
            <a:off x="7890861" y="2517757"/>
            <a:ext cx="4208373" cy="1295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srgbClr val="FF0000"/>
                </a:solidFill>
              </a:rPr>
              <a:t>Note: </a:t>
            </a:r>
            <a:r>
              <a:rPr lang="en-US" dirty="0">
                <a:solidFill>
                  <a:srgbClr val="FF0000"/>
                </a:solidFill>
              </a:rPr>
              <a:t>A temporary Digital Health card will be generated and made available to take print after health card approval </a:t>
            </a:r>
            <a:r>
              <a:rPr lang="en-US" dirty="0" err="1">
                <a:solidFill>
                  <a:srgbClr val="FF0000"/>
                </a:solidFill>
              </a:rPr>
              <a:t>i.e</a:t>
            </a:r>
            <a:r>
              <a:rPr lang="en-US">
                <a:solidFill>
                  <a:srgbClr val="FF0000"/>
                </a:solidFill>
              </a:rPr>
              <a:t> from day </a:t>
            </a:r>
            <a:r>
              <a:rPr lang="en-US" dirty="0">
                <a:solidFill>
                  <a:srgbClr val="FF0000"/>
                </a:solidFill>
              </a:rPr>
              <a:t>7.</a:t>
            </a:r>
            <a:endParaRPr lang="en-IN" dirty="0">
              <a:solidFill>
                <a:srgbClr val="FF0000"/>
              </a:solidFill>
            </a:endParaRPr>
          </a:p>
        </p:txBody>
      </p:sp>
      <p:sp>
        <p:nvSpPr>
          <p:cNvPr id="8" name="Rectangle 7">
            <a:extLst>
              <a:ext uri="{FF2B5EF4-FFF2-40B4-BE49-F238E27FC236}">
                <a16:creationId xmlns:a16="http://schemas.microsoft.com/office/drawing/2014/main" id="{83CFB985-928B-4CDB-8B8C-093B99B2B853}"/>
              </a:ext>
            </a:extLst>
          </p:cNvPr>
          <p:cNvSpPr/>
          <p:nvPr/>
        </p:nvSpPr>
        <p:spPr>
          <a:xfrm>
            <a:off x="7875563" y="4219903"/>
            <a:ext cx="4065562" cy="1295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srgbClr val="FF0000"/>
                </a:solidFill>
              </a:rPr>
              <a:t>Note: </a:t>
            </a:r>
            <a:r>
              <a:rPr lang="en-US" dirty="0">
                <a:solidFill>
                  <a:srgbClr val="FF0000"/>
                </a:solidFill>
              </a:rPr>
              <a:t>The entire process for issuing of new Health Card shall be completed in a period of 20 days.</a:t>
            </a:r>
            <a:endParaRPr lang="en-IN" dirty="0">
              <a:solidFill>
                <a:srgbClr val="FF0000"/>
              </a:solidFill>
            </a:endParaRPr>
          </a:p>
        </p:txBody>
      </p:sp>
    </p:spTree>
    <p:extLst>
      <p:ext uri="{BB962C8B-B14F-4D97-AF65-F5344CB8AC3E}">
        <p14:creationId xmlns:p14="http://schemas.microsoft.com/office/powerpoint/2010/main" val="365367533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1527260" y="1908628"/>
            <a:ext cx="5636525" cy="477054"/>
          </a:xfrm>
          <a:prstGeom prst="rect">
            <a:avLst/>
          </a:prstGeom>
          <a:noFill/>
        </p:spPr>
        <p:txBody>
          <a:bodyPr wrap="square" rtlCol="0">
            <a:spAutoFit/>
          </a:bodyPr>
          <a:lstStyle/>
          <a:p>
            <a:pPr lvl="0"/>
            <a:r>
              <a:rPr lang="en-US" sz="2500" b="1" u="sng" dirty="0">
                <a:solidFill>
                  <a:schemeClr val="accent6">
                    <a:lumMod val="75000"/>
                  </a:schemeClr>
                </a:solidFill>
              </a:rPr>
              <a:t>2. Member Addition, Delete and Modify </a:t>
            </a:r>
            <a:endParaRPr lang="en-IN" sz="2500" u="sng" dirty="0">
              <a:solidFill>
                <a:schemeClr val="accent6">
                  <a:lumMod val="75000"/>
                </a:schemeClr>
              </a:solidFill>
            </a:endParaRPr>
          </a:p>
        </p:txBody>
      </p:sp>
      <p:sp>
        <p:nvSpPr>
          <p:cNvPr id="2" name="TextBox 1">
            <a:extLst>
              <a:ext uri="{FF2B5EF4-FFF2-40B4-BE49-F238E27FC236}">
                <a16:creationId xmlns:a16="http://schemas.microsoft.com/office/drawing/2014/main" id="{DDCBC8D0-3ECC-4F92-BAB9-466909FB0F23}"/>
              </a:ext>
            </a:extLst>
          </p:cNvPr>
          <p:cNvSpPr txBox="1"/>
          <p:nvPr/>
        </p:nvSpPr>
        <p:spPr>
          <a:xfrm>
            <a:off x="331304" y="2505670"/>
            <a:ext cx="10681252" cy="1200329"/>
          </a:xfrm>
          <a:prstGeom prst="rect">
            <a:avLst/>
          </a:prstGeom>
          <a:noFill/>
        </p:spPr>
        <p:txBody>
          <a:bodyPr wrap="square" rtlCol="0">
            <a:spAutoFit/>
          </a:bodyPr>
          <a:lstStyle/>
          <a:p>
            <a:r>
              <a:rPr lang="en-IN" dirty="0"/>
              <a:t>Step 1: Open the Web URL of </a:t>
            </a:r>
            <a:r>
              <a:rPr lang="en-IN" dirty="0" err="1"/>
              <a:t>Navasakam</a:t>
            </a:r>
            <a:r>
              <a:rPr lang="en-IN" dirty="0"/>
              <a:t> portal (navasakam.ap.gov.in) . The same option will be provided in GSWS portal shortly..</a:t>
            </a:r>
          </a:p>
          <a:p>
            <a:r>
              <a:rPr lang="en-IN" dirty="0"/>
              <a:t>Step 2 : Download the application form for New Health card, Add member details, Delete and Edit member details as per the screenshot shown below.</a:t>
            </a:r>
          </a:p>
        </p:txBody>
      </p:sp>
      <p:pic>
        <p:nvPicPr>
          <p:cNvPr id="3" name="Picture 2">
            <a:extLst>
              <a:ext uri="{FF2B5EF4-FFF2-40B4-BE49-F238E27FC236}">
                <a16:creationId xmlns:a16="http://schemas.microsoft.com/office/drawing/2014/main" id="{449B0FA2-CFB7-41E3-ABF9-D2CA636B394A}"/>
              </a:ext>
            </a:extLst>
          </p:cNvPr>
          <p:cNvPicPr>
            <a:picLocks noChangeAspect="1"/>
          </p:cNvPicPr>
          <p:nvPr/>
        </p:nvPicPr>
        <p:blipFill>
          <a:blip r:embed="rId5"/>
          <a:stretch>
            <a:fillRect/>
          </a:stretch>
        </p:blipFill>
        <p:spPr>
          <a:xfrm>
            <a:off x="331304" y="3678390"/>
            <a:ext cx="10469218" cy="2852530"/>
          </a:xfrm>
          <a:prstGeom prst="rect">
            <a:avLst/>
          </a:prstGeom>
        </p:spPr>
      </p:pic>
    </p:spTree>
    <p:extLst>
      <p:ext uri="{BB962C8B-B14F-4D97-AF65-F5344CB8AC3E}">
        <p14:creationId xmlns:p14="http://schemas.microsoft.com/office/powerpoint/2010/main" val="123047106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pic>
        <p:nvPicPr>
          <p:cNvPr id="2" name="Picture 1">
            <a:extLst>
              <a:ext uri="{FF2B5EF4-FFF2-40B4-BE49-F238E27FC236}">
                <a16:creationId xmlns:a16="http://schemas.microsoft.com/office/drawing/2014/main" id="{3632F86A-88D5-4011-83A0-0E6E5817EDD8}"/>
              </a:ext>
            </a:extLst>
          </p:cNvPr>
          <p:cNvPicPr>
            <a:picLocks noChangeAspect="1"/>
          </p:cNvPicPr>
          <p:nvPr/>
        </p:nvPicPr>
        <p:blipFill>
          <a:blip r:embed="rId5"/>
          <a:stretch>
            <a:fillRect/>
          </a:stretch>
        </p:blipFill>
        <p:spPr>
          <a:xfrm>
            <a:off x="196169" y="2254476"/>
            <a:ext cx="3751717" cy="3800475"/>
          </a:xfrm>
          <a:prstGeom prst="rect">
            <a:avLst/>
          </a:prstGeom>
        </p:spPr>
      </p:pic>
      <p:pic>
        <p:nvPicPr>
          <p:cNvPr id="3" name="Picture 2">
            <a:extLst>
              <a:ext uri="{FF2B5EF4-FFF2-40B4-BE49-F238E27FC236}">
                <a16:creationId xmlns:a16="http://schemas.microsoft.com/office/drawing/2014/main" id="{3BFA8136-3BE6-4443-B6F6-4BEE7123BA37}"/>
              </a:ext>
            </a:extLst>
          </p:cNvPr>
          <p:cNvPicPr>
            <a:picLocks noChangeAspect="1"/>
          </p:cNvPicPr>
          <p:nvPr/>
        </p:nvPicPr>
        <p:blipFill>
          <a:blip r:embed="rId6"/>
          <a:stretch>
            <a:fillRect/>
          </a:stretch>
        </p:blipFill>
        <p:spPr>
          <a:xfrm>
            <a:off x="5319941" y="2283503"/>
            <a:ext cx="5848350" cy="2394113"/>
          </a:xfrm>
          <a:prstGeom prst="rect">
            <a:avLst/>
          </a:prstGeom>
        </p:spPr>
      </p:pic>
      <p:sp>
        <p:nvSpPr>
          <p:cNvPr id="7" name="TextBox 6">
            <a:extLst>
              <a:ext uri="{FF2B5EF4-FFF2-40B4-BE49-F238E27FC236}">
                <a16:creationId xmlns:a16="http://schemas.microsoft.com/office/drawing/2014/main" id="{62BF30FE-F580-4A5E-9BE0-8F0E8E4DCF2E}"/>
              </a:ext>
            </a:extLst>
          </p:cNvPr>
          <p:cNvSpPr txBox="1"/>
          <p:nvPr/>
        </p:nvSpPr>
        <p:spPr>
          <a:xfrm>
            <a:off x="130628" y="1838148"/>
            <a:ext cx="8939178" cy="369332"/>
          </a:xfrm>
          <a:prstGeom prst="rect">
            <a:avLst/>
          </a:prstGeom>
          <a:noFill/>
        </p:spPr>
        <p:txBody>
          <a:bodyPr wrap="none" rtlCol="0">
            <a:spAutoFit/>
          </a:bodyPr>
          <a:lstStyle/>
          <a:p>
            <a:r>
              <a:rPr lang="en-IN" dirty="0">
                <a:solidFill>
                  <a:schemeClr val="accent1"/>
                </a:solidFill>
              </a:rPr>
              <a:t>Click on online application form for Add/Edit/Delete member as shown in the screenshot 1. </a:t>
            </a:r>
          </a:p>
        </p:txBody>
      </p:sp>
      <p:sp>
        <p:nvSpPr>
          <p:cNvPr id="9" name="TextBox 8">
            <a:extLst>
              <a:ext uri="{FF2B5EF4-FFF2-40B4-BE49-F238E27FC236}">
                <a16:creationId xmlns:a16="http://schemas.microsoft.com/office/drawing/2014/main" id="{D18EA21B-B8DB-4000-BC89-929EE70B40E1}"/>
              </a:ext>
            </a:extLst>
          </p:cNvPr>
          <p:cNvSpPr txBox="1"/>
          <p:nvPr/>
        </p:nvSpPr>
        <p:spPr>
          <a:xfrm>
            <a:off x="848140" y="6054951"/>
            <a:ext cx="1398332" cy="369332"/>
          </a:xfrm>
          <a:prstGeom prst="rect">
            <a:avLst/>
          </a:prstGeom>
          <a:noFill/>
        </p:spPr>
        <p:txBody>
          <a:bodyPr wrap="none" rtlCol="0">
            <a:spAutoFit/>
          </a:bodyPr>
          <a:lstStyle/>
          <a:p>
            <a:r>
              <a:rPr lang="en-IN" dirty="0">
                <a:solidFill>
                  <a:srgbClr val="FF0000"/>
                </a:solidFill>
              </a:rPr>
              <a:t>Screenshot 1</a:t>
            </a:r>
          </a:p>
        </p:txBody>
      </p:sp>
      <p:sp>
        <p:nvSpPr>
          <p:cNvPr id="10" name="TextBox 9">
            <a:extLst>
              <a:ext uri="{FF2B5EF4-FFF2-40B4-BE49-F238E27FC236}">
                <a16:creationId xmlns:a16="http://schemas.microsoft.com/office/drawing/2014/main" id="{8BA4B2F8-44FD-4D96-9B1F-A0A167F6520C}"/>
              </a:ext>
            </a:extLst>
          </p:cNvPr>
          <p:cNvSpPr txBox="1"/>
          <p:nvPr/>
        </p:nvSpPr>
        <p:spPr>
          <a:xfrm>
            <a:off x="7938052" y="4611759"/>
            <a:ext cx="1398332" cy="369332"/>
          </a:xfrm>
          <a:prstGeom prst="rect">
            <a:avLst/>
          </a:prstGeom>
          <a:noFill/>
        </p:spPr>
        <p:txBody>
          <a:bodyPr wrap="none" rtlCol="0">
            <a:spAutoFit/>
          </a:bodyPr>
          <a:lstStyle/>
          <a:p>
            <a:r>
              <a:rPr lang="en-IN" dirty="0">
                <a:solidFill>
                  <a:srgbClr val="FF0000"/>
                </a:solidFill>
              </a:rPr>
              <a:t>Screenshot 2</a:t>
            </a:r>
          </a:p>
        </p:txBody>
      </p:sp>
      <p:sp>
        <p:nvSpPr>
          <p:cNvPr id="12" name="TextBox 11">
            <a:extLst>
              <a:ext uri="{FF2B5EF4-FFF2-40B4-BE49-F238E27FC236}">
                <a16:creationId xmlns:a16="http://schemas.microsoft.com/office/drawing/2014/main" id="{0FC477D2-304F-484C-B749-5DF118D75677}"/>
              </a:ext>
            </a:extLst>
          </p:cNvPr>
          <p:cNvSpPr txBox="1"/>
          <p:nvPr/>
        </p:nvSpPr>
        <p:spPr>
          <a:xfrm>
            <a:off x="4678017" y="4956316"/>
            <a:ext cx="7209183" cy="646331"/>
          </a:xfrm>
          <a:prstGeom prst="rect">
            <a:avLst/>
          </a:prstGeom>
          <a:noFill/>
        </p:spPr>
        <p:txBody>
          <a:bodyPr wrap="square" rtlCol="0">
            <a:spAutoFit/>
          </a:bodyPr>
          <a:lstStyle/>
          <a:p>
            <a:r>
              <a:rPr lang="en-IN" dirty="0">
                <a:solidFill>
                  <a:schemeClr val="accent1"/>
                </a:solidFill>
              </a:rPr>
              <a:t>Enter the valid UHID and click on “Get Data” to fetch the details of the family members as shown in the screenshot 2.</a:t>
            </a:r>
          </a:p>
        </p:txBody>
      </p:sp>
    </p:spTree>
    <p:extLst>
      <p:ext uri="{BB962C8B-B14F-4D97-AF65-F5344CB8AC3E}">
        <p14:creationId xmlns:p14="http://schemas.microsoft.com/office/powerpoint/2010/main" val="222907511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3CAFC3-0C75-435C-82EB-3F170FCF1D2D}"/>
              </a:ext>
            </a:extLst>
          </p:cNvPr>
          <p:cNvPicPr>
            <a:picLocks noChangeAspect="1"/>
          </p:cNvPicPr>
          <p:nvPr/>
        </p:nvPicPr>
        <p:blipFill>
          <a:blip r:embed="rId3"/>
          <a:stretch>
            <a:fillRect/>
          </a:stretch>
        </p:blipFill>
        <p:spPr>
          <a:xfrm>
            <a:off x="188687" y="1913164"/>
            <a:ext cx="4516665" cy="4832353"/>
          </a:xfrm>
          <a:prstGeom prst="rect">
            <a:avLst/>
          </a:prstGeom>
        </p:spPr>
      </p:pic>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4"/>
          <a:stretch>
            <a:fillRect/>
          </a:stretch>
        </p:blipFill>
        <p:spPr>
          <a:xfrm>
            <a:off x="0" y="0"/>
            <a:ext cx="12192000" cy="17621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4837043" y="1885497"/>
            <a:ext cx="7354957" cy="4708981"/>
          </a:xfrm>
          <a:prstGeom prst="rect">
            <a:avLst/>
          </a:prstGeom>
          <a:noFill/>
        </p:spPr>
        <p:txBody>
          <a:bodyPr wrap="square" rtlCol="0">
            <a:spAutoFit/>
          </a:bodyPr>
          <a:lstStyle/>
          <a:p>
            <a:pPr marL="342900" lvl="0" indent="-342900" algn="just">
              <a:buFont typeface="Arial" panose="020B0604020202020204" pitchFamily="34" charset="0"/>
              <a:buChar char="•"/>
            </a:pPr>
            <a:r>
              <a:rPr lang="en-IN" sz="2000" dirty="0">
                <a:solidFill>
                  <a:schemeClr val="accent1"/>
                </a:solidFill>
              </a:rPr>
              <a:t>You will get the details of the family as per exists in the Household survey in GSWS.</a:t>
            </a:r>
          </a:p>
          <a:p>
            <a:pPr marL="342900" lvl="0" indent="-342900" algn="just">
              <a:buFont typeface="Arial" panose="020B0604020202020204" pitchFamily="34" charset="0"/>
              <a:buChar char="•"/>
            </a:pPr>
            <a:r>
              <a:rPr lang="en-IN" sz="2000" b="1" u="sng" dirty="0">
                <a:solidFill>
                  <a:schemeClr val="accent1"/>
                </a:solidFill>
              </a:rPr>
              <a:t>Delete Member:</a:t>
            </a:r>
            <a:r>
              <a:rPr lang="en-IN" sz="2000" dirty="0">
                <a:solidFill>
                  <a:schemeClr val="accent1"/>
                </a:solidFill>
              </a:rPr>
              <a:t> Please click on the Edit/Delete link as shown and select the appropriate reason for delete “1. Death 2. Not a family Member 3. Permanent Migration and 4. Migration due to marriage.</a:t>
            </a:r>
          </a:p>
          <a:p>
            <a:pPr marL="342900" lvl="0" indent="-342900" algn="just">
              <a:buFont typeface="Arial" panose="020B0604020202020204" pitchFamily="34" charset="0"/>
              <a:buChar char="•"/>
            </a:pPr>
            <a:r>
              <a:rPr lang="en-IN" sz="2000" b="1" u="sng" dirty="0">
                <a:solidFill>
                  <a:schemeClr val="accent1"/>
                </a:solidFill>
              </a:rPr>
              <a:t>Modify member:</a:t>
            </a:r>
            <a:r>
              <a:rPr lang="en-IN" sz="2000" dirty="0">
                <a:solidFill>
                  <a:schemeClr val="accent1"/>
                </a:solidFill>
              </a:rPr>
              <a:t> Please click on the Edit/Delete link as shown and select the appropriate reason for Modify “Age, Gender, Mobile Number, Relationship with head of the family and Address” </a:t>
            </a:r>
          </a:p>
          <a:p>
            <a:pPr marL="342900" lvl="0" indent="-342900" algn="just">
              <a:buFont typeface="Arial" panose="020B0604020202020204" pitchFamily="34" charset="0"/>
              <a:buChar char="•"/>
            </a:pPr>
            <a:r>
              <a:rPr lang="en-IN" sz="2000" b="1" u="sng" dirty="0">
                <a:solidFill>
                  <a:schemeClr val="accent1"/>
                </a:solidFill>
              </a:rPr>
              <a:t>Add member details:</a:t>
            </a:r>
            <a:r>
              <a:rPr lang="en-IN" sz="2000" dirty="0">
                <a:solidFill>
                  <a:schemeClr val="accent1"/>
                </a:solidFill>
              </a:rPr>
              <a:t> click on “+” and click on “-“ for deleting the excess rows as shown in the screenshot below. Enter the </a:t>
            </a:r>
            <a:r>
              <a:rPr lang="en-IN" sz="2000" dirty="0" err="1">
                <a:solidFill>
                  <a:schemeClr val="accent1"/>
                </a:solidFill>
              </a:rPr>
              <a:t>aadhar</a:t>
            </a:r>
            <a:r>
              <a:rPr lang="en-IN" sz="2000" dirty="0">
                <a:solidFill>
                  <a:schemeClr val="accent1"/>
                </a:solidFill>
              </a:rPr>
              <a:t> number of the respective member and wait for 2 seconds for getting the details along with 5 step values (Aadhaar number is not mandatory for member below 5 yrs)</a:t>
            </a:r>
            <a:endParaRPr lang="en-IN" sz="2000" u="sng" dirty="0">
              <a:solidFill>
                <a:schemeClr val="accent1"/>
              </a:solidFill>
            </a:endParaRPr>
          </a:p>
        </p:txBody>
      </p:sp>
    </p:spTree>
    <p:extLst>
      <p:ext uri="{BB962C8B-B14F-4D97-AF65-F5344CB8AC3E}">
        <p14:creationId xmlns:p14="http://schemas.microsoft.com/office/powerpoint/2010/main" val="324782051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869700" y="1762125"/>
            <a:ext cx="6503557" cy="477054"/>
          </a:xfrm>
          <a:prstGeom prst="rect">
            <a:avLst/>
          </a:prstGeom>
          <a:noFill/>
        </p:spPr>
        <p:txBody>
          <a:bodyPr wrap="square" rtlCol="0">
            <a:spAutoFit/>
          </a:bodyPr>
          <a:lstStyle/>
          <a:p>
            <a:pPr lvl="0"/>
            <a:r>
              <a:rPr lang="en-US" sz="2500" b="1" u="sng" dirty="0">
                <a:solidFill>
                  <a:schemeClr val="accent6">
                    <a:lumMod val="75000"/>
                  </a:schemeClr>
                </a:solidFill>
              </a:rPr>
              <a:t>3. Check Request status or Health Card Status</a:t>
            </a:r>
            <a:endParaRPr lang="en-IN" sz="2500" u="sng" dirty="0">
              <a:solidFill>
                <a:schemeClr val="accent6">
                  <a:lumMod val="75000"/>
                </a:schemeClr>
              </a:solidFill>
            </a:endParaRPr>
          </a:p>
        </p:txBody>
      </p:sp>
      <p:pic>
        <p:nvPicPr>
          <p:cNvPr id="2" name="Picture 1">
            <a:extLst>
              <a:ext uri="{FF2B5EF4-FFF2-40B4-BE49-F238E27FC236}">
                <a16:creationId xmlns:a16="http://schemas.microsoft.com/office/drawing/2014/main" id="{9F2190E4-E594-47CA-8C91-85B30423CE0D}"/>
              </a:ext>
            </a:extLst>
          </p:cNvPr>
          <p:cNvPicPr>
            <a:picLocks noChangeAspect="1"/>
          </p:cNvPicPr>
          <p:nvPr/>
        </p:nvPicPr>
        <p:blipFill>
          <a:blip r:embed="rId5"/>
          <a:stretch>
            <a:fillRect/>
          </a:stretch>
        </p:blipFill>
        <p:spPr>
          <a:xfrm>
            <a:off x="116114" y="2459615"/>
            <a:ext cx="7257143" cy="4064000"/>
          </a:xfrm>
          <a:prstGeom prst="rect">
            <a:avLst/>
          </a:prstGeom>
          <a:ln w="25400">
            <a:solidFill>
              <a:srgbClr val="FF0000"/>
            </a:solidFill>
          </a:ln>
        </p:spPr>
      </p:pic>
      <p:sp>
        <p:nvSpPr>
          <p:cNvPr id="7" name="Rectangle 6">
            <a:extLst>
              <a:ext uri="{FF2B5EF4-FFF2-40B4-BE49-F238E27FC236}">
                <a16:creationId xmlns:a16="http://schemas.microsoft.com/office/drawing/2014/main" id="{306CCBE2-BA56-4671-A155-68E352FB8593}"/>
              </a:ext>
            </a:extLst>
          </p:cNvPr>
          <p:cNvSpPr/>
          <p:nvPr/>
        </p:nvSpPr>
        <p:spPr>
          <a:xfrm>
            <a:off x="7699513" y="2594978"/>
            <a:ext cx="4376373" cy="3788858"/>
          </a:xfrm>
          <a:prstGeom prst="rect">
            <a:avLst/>
          </a:prstGeom>
        </p:spPr>
        <p:txBody>
          <a:bodyPr wrap="square">
            <a:spAutoFit/>
          </a:bodyPr>
          <a:lstStyle/>
          <a:p>
            <a:pPr marL="342900" indent="-342900" algn="just">
              <a:lnSpc>
                <a:spcPct val="150000"/>
              </a:lnSpc>
              <a:buAutoNum type="arabicPeriod"/>
            </a:pPr>
            <a:r>
              <a:rPr lang="en-IN" dirty="0">
                <a:solidFill>
                  <a:schemeClr val="accent1"/>
                </a:solidFill>
              </a:rPr>
              <a:t>Open the Web URL of </a:t>
            </a:r>
            <a:r>
              <a:rPr lang="en-IN" dirty="0" err="1">
                <a:solidFill>
                  <a:schemeClr val="accent1"/>
                </a:solidFill>
              </a:rPr>
              <a:t>Navasakam</a:t>
            </a:r>
            <a:r>
              <a:rPr lang="en-IN" dirty="0">
                <a:solidFill>
                  <a:schemeClr val="accent1"/>
                </a:solidFill>
              </a:rPr>
              <a:t> portal (</a:t>
            </a:r>
            <a:r>
              <a:rPr lang="en-IN" u="sng" dirty="0">
                <a:solidFill>
                  <a:srgbClr val="92D050"/>
                </a:solidFill>
              </a:rPr>
              <a:t>navasakam.ap.gov.in</a:t>
            </a:r>
            <a:r>
              <a:rPr lang="en-IN" dirty="0">
                <a:solidFill>
                  <a:schemeClr val="accent1"/>
                </a:solidFill>
              </a:rPr>
              <a:t>) </a:t>
            </a:r>
          </a:p>
          <a:p>
            <a:pPr marL="342900" indent="-342900" algn="just">
              <a:lnSpc>
                <a:spcPct val="150000"/>
              </a:lnSpc>
              <a:buAutoNum type="arabicPeriod"/>
            </a:pPr>
            <a:r>
              <a:rPr lang="en-IN" dirty="0">
                <a:solidFill>
                  <a:schemeClr val="accent1"/>
                </a:solidFill>
              </a:rPr>
              <a:t>Click on the service link “Check </a:t>
            </a:r>
            <a:r>
              <a:rPr lang="en-IN" dirty="0" err="1">
                <a:solidFill>
                  <a:schemeClr val="accent1"/>
                </a:solidFill>
              </a:rPr>
              <a:t>Aarogyasri</a:t>
            </a:r>
            <a:r>
              <a:rPr lang="en-IN" dirty="0">
                <a:solidFill>
                  <a:schemeClr val="accent1"/>
                </a:solidFill>
              </a:rPr>
              <a:t> Status” as shown in the screenshot.</a:t>
            </a:r>
          </a:p>
          <a:p>
            <a:pPr marL="342900" indent="-342900" algn="just">
              <a:lnSpc>
                <a:spcPct val="150000"/>
              </a:lnSpc>
              <a:buAutoNum type="arabicPeriod"/>
            </a:pPr>
            <a:r>
              <a:rPr lang="en-IN" dirty="0">
                <a:solidFill>
                  <a:schemeClr val="accent1"/>
                </a:solidFill>
              </a:rPr>
              <a:t>Click on “Check Status” by </a:t>
            </a:r>
            <a:r>
              <a:rPr lang="en-IN" dirty="0" err="1">
                <a:solidFill>
                  <a:schemeClr val="accent1"/>
                </a:solidFill>
              </a:rPr>
              <a:t>sumitting</a:t>
            </a:r>
            <a:r>
              <a:rPr lang="en-IN" dirty="0">
                <a:solidFill>
                  <a:schemeClr val="accent1"/>
                </a:solidFill>
              </a:rPr>
              <a:t> either Old </a:t>
            </a:r>
            <a:r>
              <a:rPr lang="en-IN" dirty="0" err="1">
                <a:solidFill>
                  <a:schemeClr val="accent1"/>
                </a:solidFill>
              </a:rPr>
              <a:t>rataion</a:t>
            </a:r>
            <a:r>
              <a:rPr lang="en-IN" dirty="0">
                <a:solidFill>
                  <a:schemeClr val="accent1"/>
                </a:solidFill>
              </a:rPr>
              <a:t> card/Request No or UHID or Any Aadhar  No. of the family member.</a:t>
            </a:r>
          </a:p>
        </p:txBody>
      </p:sp>
    </p:spTree>
    <p:extLst>
      <p:ext uri="{BB962C8B-B14F-4D97-AF65-F5344CB8AC3E}">
        <p14:creationId xmlns:p14="http://schemas.microsoft.com/office/powerpoint/2010/main" val="17501716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1527260" y="1908628"/>
            <a:ext cx="7219175" cy="477054"/>
          </a:xfrm>
          <a:prstGeom prst="rect">
            <a:avLst/>
          </a:prstGeom>
          <a:noFill/>
        </p:spPr>
        <p:txBody>
          <a:bodyPr wrap="square" rtlCol="0">
            <a:spAutoFit/>
          </a:bodyPr>
          <a:lstStyle/>
          <a:p>
            <a:pPr lvl="0"/>
            <a:r>
              <a:rPr lang="en-US" sz="2500" b="1" u="sng" dirty="0">
                <a:solidFill>
                  <a:schemeClr val="accent6">
                    <a:lumMod val="75000"/>
                  </a:schemeClr>
                </a:solidFill>
              </a:rPr>
              <a:t>5. Download Digital health Card for Pre-Populated</a:t>
            </a:r>
            <a:endParaRPr lang="en-IN" sz="2500" u="sng" dirty="0">
              <a:solidFill>
                <a:schemeClr val="accent6">
                  <a:lumMod val="75000"/>
                </a:schemeClr>
              </a:solidFill>
            </a:endParaRPr>
          </a:p>
        </p:txBody>
      </p:sp>
      <p:pic>
        <p:nvPicPr>
          <p:cNvPr id="2" name="Picture 1">
            <a:extLst>
              <a:ext uri="{FF2B5EF4-FFF2-40B4-BE49-F238E27FC236}">
                <a16:creationId xmlns:a16="http://schemas.microsoft.com/office/drawing/2014/main" id="{0B2A4F8A-858F-4402-BB80-CDB1D831EEDE}"/>
              </a:ext>
            </a:extLst>
          </p:cNvPr>
          <p:cNvPicPr>
            <a:picLocks noChangeAspect="1"/>
          </p:cNvPicPr>
          <p:nvPr/>
        </p:nvPicPr>
        <p:blipFill>
          <a:blip r:embed="rId4"/>
          <a:stretch>
            <a:fillRect/>
          </a:stretch>
        </p:blipFill>
        <p:spPr>
          <a:xfrm>
            <a:off x="170996" y="2436481"/>
            <a:ext cx="5636525" cy="3487242"/>
          </a:xfrm>
          <a:prstGeom prst="rect">
            <a:avLst/>
          </a:prstGeom>
          <a:solidFill>
            <a:schemeClr val="bg1"/>
          </a:solidFill>
          <a:ln w="25400">
            <a:solidFill>
              <a:srgbClr val="FF0000"/>
            </a:solidFill>
          </a:ln>
        </p:spPr>
      </p:pic>
      <p:pic>
        <p:nvPicPr>
          <p:cNvPr id="3" name="Picture 2">
            <a:extLst>
              <a:ext uri="{FF2B5EF4-FFF2-40B4-BE49-F238E27FC236}">
                <a16:creationId xmlns:a16="http://schemas.microsoft.com/office/drawing/2014/main" id="{A290136E-3307-47C1-8D05-9291B6A0815C}"/>
              </a:ext>
            </a:extLst>
          </p:cNvPr>
          <p:cNvPicPr>
            <a:picLocks noChangeAspect="1"/>
          </p:cNvPicPr>
          <p:nvPr/>
        </p:nvPicPr>
        <p:blipFill>
          <a:blip r:embed="rId5"/>
          <a:stretch>
            <a:fillRect/>
          </a:stretch>
        </p:blipFill>
        <p:spPr>
          <a:xfrm>
            <a:off x="6329136" y="2361993"/>
            <a:ext cx="5636525" cy="3561730"/>
          </a:xfrm>
          <a:prstGeom prst="rect">
            <a:avLst/>
          </a:prstGeom>
        </p:spPr>
      </p:pic>
      <p:sp>
        <p:nvSpPr>
          <p:cNvPr id="6" name="TextBox 5">
            <a:extLst>
              <a:ext uri="{FF2B5EF4-FFF2-40B4-BE49-F238E27FC236}">
                <a16:creationId xmlns:a16="http://schemas.microsoft.com/office/drawing/2014/main" id="{032C4297-40C5-4843-B1EC-34B4E1F60D42}"/>
              </a:ext>
            </a:extLst>
          </p:cNvPr>
          <p:cNvSpPr txBox="1"/>
          <p:nvPr/>
        </p:nvSpPr>
        <p:spPr>
          <a:xfrm>
            <a:off x="251" y="5989983"/>
            <a:ext cx="5925005" cy="784830"/>
          </a:xfrm>
          <a:prstGeom prst="rect">
            <a:avLst/>
          </a:prstGeom>
          <a:noFill/>
        </p:spPr>
        <p:txBody>
          <a:bodyPr wrap="square" rtlCol="0">
            <a:spAutoFit/>
          </a:bodyPr>
          <a:lstStyle/>
          <a:p>
            <a:pPr algn="just"/>
            <a:r>
              <a:rPr lang="en-IN" sz="1500" dirty="0">
                <a:solidFill>
                  <a:schemeClr val="accent1">
                    <a:lumMod val="75000"/>
                  </a:schemeClr>
                </a:solidFill>
              </a:rPr>
              <a:t>Click on the service link “Generate Digital health card for </a:t>
            </a:r>
            <a:r>
              <a:rPr lang="en-IN" sz="1500" dirty="0" err="1">
                <a:solidFill>
                  <a:schemeClr val="accent1">
                    <a:lumMod val="75000"/>
                  </a:schemeClr>
                </a:solidFill>
              </a:rPr>
              <a:t>aarogyasri</a:t>
            </a:r>
            <a:r>
              <a:rPr lang="en-IN" sz="1500" dirty="0">
                <a:solidFill>
                  <a:schemeClr val="accent1">
                    <a:lumMod val="75000"/>
                  </a:schemeClr>
                </a:solidFill>
              </a:rPr>
              <a:t> Prepopulated” and click on “Generate Digital Card” by submitting UHID or Any one Aadhar no. of the family member</a:t>
            </a:r>
          </a:p>
        </p:txBody>
      </p:sp>
      <p:sp>
        <p:nvSpPr>
          <p:cNvPr id="8" name="TextBox 7">
            <a:extLst>
              <a:ext uri="{FF2B5EF4-FFF2-40B4-BE49-F238E27FC236}">
                <a16:creationId xmlns:a16="http://schemas.microsoft.com/office/drawing/2014/main" id="{6349952E-234A-4D4F-A753-A5EDD9D96A35}"/>
              </a:ext>
            </a:extLst>
          </p:cNvPr>
          <p:cNvSpPr txBox="1"/>
          <p:nvPr/>
        </p:nvSpPr>
        <p:spPr>
          <a:xfrm>
            <a:off x="6266995" y="5923723"/>
            <a:ext cx="5925005" cy="553998"/>
          </a:xfrm>
          <a:prstGeom prst="rect">
            <a:avLst/>
          </a:prstGeom>
          <a:noFill/>
        </p:spPr>
        <p:txBody>
          <a:bodyPr wrap="square" rtlCol="0">
            <a:spAutoFit/>
          </a:bodyPr>
          <a:lstStyle/>
          <a:p>
            <a:pPr algn="just"/>
            <a:r>
              <a:rPr lang="en-IN" sz="1500" dirty="0">
                <a:solidFill>
                  <a:schemeClr val="accent1">
                    <a:lumMod val="75000"/>
                  </a:schemeClr>
                </a:solidFill>
              </a:rPr>
              <a:t>Click on the link “Download Card” to Download health and take a print and handed over to beneficiary.</a:t>
            </a:r>
          </a:p>
        </p:txBody>
      </p:sp>
    </p:spTree>
    <p:extLst>
      <p:ext uri="{BB962C8B-B14F-4D97-AF65-F5344CB8AC3E}">
        <p14:creationId xmlns:p14="http://schemas.microsoft.com/office/powerpoint/2010/main" val="383031039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1527260" y="1908628"/>
            <a:ext cx="8302540" cy="477054"/>
          </a:xfrm>
          <a:prstGeom prst="rect">
            <a:avLst/>
          </a:prstGeom>
          <a:noFill/>
        </p:spPr>
        <p:txBody>
          <a:bodyPr wrap="square" rtlCol="0">
            <a:spAutoFit/>
          </a:bodyPr>
          <a:lstStyle/>
          <a:p>
            <a:pPr lvl="0"/>
            <a:r>
              <a:rPr lang="en-US" sz="2500" b="1" u="sng" dirty="0">
                <a:solidFill>
                  <a:schemeClr val="accent6">
                    <a:lumMod val="75000"/>
                  </a:schemeClr>
                </a:solidFill>
              </a:rPr>
              <a:t>Health Delivery status Acknowledgement  by DA/WHS</a:t>
            </a:r>
            <a:endParaRPr lang="en-IN" sz="2500" u="sng" dirty="0">
              <a:solidFill>
                <a:schemeClr val="accent6">
                  <a:lumMod val="75000"/>
                </a:schemeClr>
              </a:solidFill>
            </a:endParaRPr>
          </a:p>
        </p:txBody>
      </p:sp>
      <p:pic>
        <p:nvPicPr>
          <p:cNvPr id="2" name="Picture 1">
            <a:extLst>
              <a:ext uri="{FF2B5EF4-FFF2-40B4-BE49-F238E27FC236}">
                <a16:creationId xmlns:a16="http://schemas.microsoft.com/office/drawing/2014/main" id="{93184783-9A1C-42FB-9B2D-88483AD31C13}"/>
              </a:ext>
            </a:extLst>
          </p:cNvPr>
          <p:cNvPicPr>
            <a:picLocks noChangeAspect="1"/>
          </p:cNvPicPr>
          <p:nvPr/>
        </p:nvPicPr>
        <p:blipFill>
          <a:blip r:embed="rId5"/>
          <a:stretch>
            <a:fillRect/>
          </a:stretch>
        </p:blipFill>
        <p:spPr>
          <a:xfrm>
            <a:off x="246742" y="2418287"/>
            <a:ext cx="7823201" cy="4307465"/>
          </a:xfrm>
          <a:prstGeom prst="rect">
            <a:avLst/>
          </a:prstGeom>
          <a:ln w="25400">
            <a:solidFill>
              <a:srgbClr val="FF0000"/>
            </a:solidFill>
          </a:ln>
        </p:spPr>
      </p:pic>
      <p:sp>
        <p:nvSpPr>
          <p:cNvPr id="3" name="Rectangle: Rounded Corners 2">
            <a:extLst>
              <a:ext uri="{FF2B5EF4-FFF2-40B4-BE49-F238E27FC236}">
                <a16:creationId xmlns:a16="http://schemas.microsoft.com/office/drawing/2014/main" id="{0379EF77-B2C5-4E6A-BFD7-9F7AFC50503A}"/>
              </a:ext>
            </a:extLst>
          </p:cNvPr>
          <p:cNvSpPr/>
          <p:nvPr/>
        </p:nvSpPr>
        <p:spPr>
          <a:xfrm>
            <a:off x="8640083" y="2725705"/>
            <a:ext cx="3305175" cy="2505736"/>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IN" dirty="0">
                <a:solidFill>
                  <a:schemeClr val="accent1">
                    <a:lumMod val="75000"/>
                  </a:schemeClr>
                </a:solidFill>
              </a:rPr>
              <a:t>Click on the service link as shown in the screen then you will get the list of cards which were already delivered then select the “Date” and click on the “Confirm” button to acknowledge.</a:t>
            </a:r>
          </a:p>
        </p:txBody>
      </p:sp>
    </p:spTree>
    <p:extLst>
      <p:ext uri="{BB962C8B-B14F-4D97-AF65-F5344CB8AC3E}">
        <p14:creationId xmlns:p14="http://schemas.microsoft.com/office/powerpoint/2010/main" val="232267048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3"/>
          <a:stretch>
            <a:fillRect/>
          </a:stretch>
        </p:blipFill>
        <p:spPr>
          <a:xfrm>
            <a:off x="-26504" y="5724939"/>
            <a:ext cx="12218504" cy="1133061"/>
          </a:xfrm>
          <a:prstGeom prst="rect">
            <a:avLst/>
          </a:prstGeom>
        </p:spPr>
      </p:pic>
      <p:sp>
        <p:nvSpPr>
          <p:cNvPr id="27649" name="Text Box 1">
            <a:extLst>
              <a:ext uri="{FF2B5EF4-FFF2-40B4-BE49-F238E27FC236}">
                <a16:creationId xmlns:a16="http://schemas.microsoft.com/office/drawing/2014/main" id="{D1732B25-3F9F-435D-9C82-45AED18169DF}"/>
              </a:ext>
            </a:extLst>
          </p:cNvPr>
          <p:cNvSpPr txBox="1">
            <a:spLocks noChangeArrowheads="1"/>
          </p:cNvSpPr>
          <p:nvPr/>
        </p:nvSpPr>
        <p:spPr bwMode="auto">
          <a:xfrm>
            <a:off x="927653" y="1669360"/>
            <a:ext cx="10071652" cy="42278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41" rIns="6094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ctr"/>
            <a:r>
              <a:rPr lang="en-IN" sz="3000" u="sng" dirty="0">
                <a:solidFill>
                  <a:schemeClr val="accent1"/>
                </a:solidFill>
                <a:latin typeface="Times New Roman" panose="02020603050405020304" pitchFamily="18" charset="0"/>
                <a:cs typeface="Times New Roman" panose="02020603050405020304" pitchFamily="18" charset="0"/>
              </a:rPr>
              <a:t>Activities of Digital Assistants/Ward Health Secretaries.</a:t>
            </a:r>
          </a:p>
          <a:p>
            <a:pPr marL="514350" indent="-514350">
              <a:lnSpc>
                <a:spcPct val="150000"/>
              </a:lnSpc>
              <a:buAutoNum type="arabicPeriod"/>
            </a:pPr>
            <a:r>
              <a:rPr lang="en-IN" sz="2000" u="sng" dirty="0">
                <a:solidFill>
                  <a:schemeClr val="accent1"/>
                </a:solidFill>
                <a:latin typeface="Times New Roman" panose="02020603050405020304" pitchFamily="18" charset="0"/>
                <a:cs typeface="Times New Roman" panose="02020603050405020304" pitchFamily="18" charset="0"/>
                <a:hlinkClick r:id="rId4" action="ppaction://hlinksldjump"/>
              </a:rPr>
              <a:t>New application Registration</a:t>
            </a:r>
            <a:r>
              <a:rPr lang="en-IN" sz="2000" u="sng" dirty="0">
                <a:solidFill>
                  <a:schemeClr val="accent1"/>
                </a:solidFill>
                <a:latin typeface="Times New Roman" panose="02020603050405020304" pitchFamily="18" charset="0"/>
                <a:cs typeface="Times New Roman" panose="02020603050405020304" pitchFamily="18" charset="0"/>
              </a:rPr>
              <a:t> for Health Card</a:t>
            </a:r>
          </a:p>
          <a:p>
            <a:pPr marL="514350" indent="-514350">
              <a:lnSpc>
                <a:spcPct val="150000"/>
              </a:lnSpc>
              <a:buAutoNum type="arabicPeriod"/>
            </a:pPr>
            <a:r>
              <a:rPr lang="en-IN" sz="2000" dirty="0">
                <a:solidFill>
                  <a:schemeClr val="accent1"/>
                </a:solidFill>
                <a:latin typeface="Times New Roman" panose="02020603050405020304" pitchFamily="18" charset="0"/>
                <a:cs typeface="Times New Roman" panose="02020603050405020304" pitchFamily="18" charset="0"/>
              </a:rPr>
              <a:t>Member Addition, Deletion and Modify on existing cards.</a:t>
            </a:r>
          </a:p>
          <a:p>
            <a:pPr marL="514350" indent="-514350">
              <a:lnSpc>
                <a:spcPct val="150000"/>
              </a:lnSpc>
              <a:buAutoNum type="arabicPeriod"/>
            </a:pPr>
            <a:r>
              <a:rPr lang="en-IN" sz="2000" dirty="0">
                <a:solidFill>
                  <a:schemeClr val="accent1"/>
                </a:solidFill>
                <a:latin typeface="Times New Roman" panose="02020603050405020304" pitchFamily="18" charset="0"/>
                <a:cs typeface="Times New Roman" panose="02020603050405020304" pitchFamily="18" charset="0"/>
              </a:rPr>
              <a:t>Check status of the Request / Health Card</a:t>
            </a:r>
          </a:p>
          <a:p>
            <a:pPr marL="514350" indent="-514350">
              <a:lnSpc>
                <a:spcPct val="150000"/>
              </a:lnSpc>
              <a:buAutoNum type="arabicPeriod"/>
            </a:pPr>
            <a:r>
              <a:rPr lang="en-IN" sz="2000" dirty="0">
                <a:solidFill>
                  <a:schemeClr val="accent1"/>
                </a:solidFill>
                <a:latin typeface="Times New Roman" panose="02020603050405020304" pitchFamily="18" charset="0"/>
                <a:cs typeface="Times New Roman" panose="02020603050405020304" pitchFamily="18" charset="0"/>
              </a:rPr>
              <a:t>Digital health Card Print</a:t>
            </a:r>
          </a:p>
          <a:p>
            <a:pPr marL="514350" indent="-514350">
              <a:lnSpc>
                <a:spcPct val="150000"/>
              </a:lnSpc>
              <a:buAutoNum type="arabicPeriod"/>
            </a:pPr>
            <a:r>
              <a:rPr lang="en-IN" sz="2000" dirty="0">
                <a:solidFill>
                  <a:schemeClr val="accent1"/>
                </a:solidFill>
                <a:latin typeface="Times New Roman" panose="02020603050405020304" pitchFamily="18" charset="0"/>
                <a:cs typeface="Times New Roman" panose="02020603050405020304" pitchFamily="18" charset="0"/>
              </a:rPr>
              <a:t>Acknowledgement against Printed Health cards received by DA/WHS</a:t>
            </a:r>
          </a:p>
          <a:p>
            <a:pPr marL="514350" indent="-514350">
              <a:lnSpc>
                <a:spcPct val="150000"/>
              </a:lnSpc>
              <a:buAutoNum type="arabicPeriod"/>
            </a:pPr>
            <a:r>
              <a:rPr lang="en-IN" sz="2000" dirty="0">
                <a:solidFill>
                  <a:schemeClr val="accent1"/>
                </a:solidFill>
                <a:latin typeface="Times New Roman" panose="02020603050405020304" pitchFamily="18" charset="0"/>
                <a:cs typeface="Times New Roman" panose="02020603050405020304" pitchFamily="18" charset="0"/>
              </a:rPr>
              <a:t>Information on Network Hospitals and Procedure list.</a:t>
            </a:r>
          </a:p>
          <a:p>
            <a:pPr marL="514350" indent="-514350">
              <a:lnSpc>
                <a:spcPct val="150000"/>
              </a:lnSpc>
              <a:buFontTx/>
              <a:buAutoNum type="arabicPeriod"/>
            </a:pPr>
            <a:r>
              <a:rPr lang="en-IN" sz="2000" dirty="0">
                <a:solidFill>
                  <a:schemeClr val="accent1"/>
                </a:solidFill>
                <a:latin typeface="Times New Roman" panose="02020603050405020304" pitchFamily="18" charset="0"/>
                <a:cs typeface="Times New Roman" panose="02020603050405020304" pitchFamily="18" charset="0"/>
              </a:rPr>
              <a:t>Support Team email:-</a:t>
            </a:r>
            <a:r>
              <a:rPr lang="en-IN" sz="2000" i="1" u="sng" dirty="0">
                <a:solidFill>
                  <a:schemeClr val="accent1"/>
                </a:solidFill>
                <a:latin typeface="Times New Roman" panose="02020603050405020304" pitchFamily="18" charset="0"/>
                <a:cs typeface="Times New Roman" panose="02020603050405020304" pitchFamily="18" charset="0"/>
              </a:rPr>
              <a:t>aarogyasrihealthcards@ysraarogyasri.ap.gov.in</a:t>
            </a:r>
          </a:p>
          <a:p>
            <a:pPr marL="514350" indent="-514350">
              <a:lnSpc>
                <a:spcPct val="150000"/>
              </a:lnSpc>
              <a:buAutoNum type="arabicPeriod"/>
            </a:pPr>
            <a:endParaRPr lang="en-IN" sz="2000" dirty="0">
              <a:solidFill>
                <a:schemeClr val="accent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5"/>
          <a:stretch>
            <a:fillRect/>
          </a:stretch>
        </p:blipFill>
        <p:spPr>
          <a:xfrm>
            <a:off x="0" y="0"/>
            <a:ext cx="12192000" cy="1762125"/>
          </a:xfrm>
          <a:prstGeom prst="rect">
            <a:avLst/>
          </a:prstGeom>
        </p:spPr>
      </p:pic>
    </p:spTree>
    <p:extLst>
      <p:ext uri="{BB962C8B-B14F-4D97-AF65-F5344CB8AC3E}">
        <p14:creationId xmlns:p14="http://schemas.microsoft.com/office/powerpoint/2010/main" val="364125235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36F3EF-D100-4B1D-B2AE-FC0E883AEB3A}"/>
              </a:ext>
            </a:extLst>
          </p:cNvPr>
          <p:cNvPicPr>
            <a:picLocks noChangeAspect="1"/>
          </p:cNvPicPr>
          <p:nvPr/>
        </p:nvPicPr>
        <p:blipFill>
          <a:blip r:embed="rId2"/>
          <a:stretch>
            <a:fillRect/>
          </a:stretch>
        </p:blipFill>
        <p:spPr>
          <a:xfrm>
            <a:off x="0" y="0"/>
            <a:ext cx="12192000" cy="1762125"/>
          </a:xfrm>
          <a:prstGeom prst="rect">
            <a:avLst/>
          </a:prstGeom>
        </p:spPr>
      </p:pic>
      <p:pic>
        <p:nvPicPr>
          <p:cNvPr id="3" name="Picture 2">
            <a:extLst>
              <a:ext uri="{FF2B5EF4-FFF2-40B4-BE49-F238E27FC236}">
                <a16:creationId xmlns:a16="http://schemas.microsoft.com/office/drawing/2014/main" id="{4EDA4DAD-2755-400B-8097-6134FFD3AD41}"/>
              </a:ext>
            </a:extLst>
          </p:cNvPr>
          <p:cNvPicPr>
            <a:picLocks noChangeAspect="1"/>
          </p:cNvPicPr>
          <p:nvPr/>
        </p:nvPicPr>
        <p:blipFill>
          <a:blip r:embed="rId3"/>
          <a:stretch>
            <a:fillRect/>
          </a:stretch>
        </p:blipFill>
        <p:spPr>
          <a:xfrm>
            <a:off x="-26504" y="5514975"/>
            <a:ext cx="12218504" cy="1343025"/>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1D1F62D5-1226-4D3E-9CDD-5382349B1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62125"/>
            <a:ext cx="8117058" cy="4948164"/>
          </a:xfrm>
          <a:prstGeom prst="rect">
            <a:avLst/>
          </a:prstGeom>
          <a:solidFill>
            <a:srgbClr val="FF0000"/>
          </a:solidFill>
          <a:ln w="28575">
            <a:solidFill>
              <a:srgbClr val="FF0000"/>
            </a:solidFill>
          </a:ln>
        </p:spPr>
      </p:pic>
      <p:sp>
        <p:nvSpPr>
          <p:cNvPr id="17" name="Rectangle: Rounded Corners 16">
            <a:extLst>
              <a:ext uri="{FF2B5EF4-FFF2-40B4-BE49-F238E27FC236}">
                <a16:creationId xmlns:a16="http://schemas.microsoft.com/office/drawing/2014/main" id="{294958CD-A922-4AA3-943D-0D9FEF7B62BE}"/>
              </a:ext>
            </a:extLst>
          </p:cNvPr>
          <p:cNvSpPr/>
          <p:nvPr/>
        </p:nvSpPr>
        <p:spPr>
          <a:xfrm>
            <a:off x="8329961" y="2196790"/>
            <a:ext cx="3615297" cy="3178098"/>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IN" dirty="0">
                <a:solidFill>
                  <a:schemeClr val="accent1">
                    <a:lumMod val="75000"/>
                  </a:schemeClr>
                </a:solidFill>
              </a:rPr>
              <a:t>While doing the New Registration if you found this type of alert message : you have to verify with Volunteer Mapping in that one of member name is mapped with “NA” or Aadhar number in place of Name. suggest to update the </a:t>
            </a:r>
            <a:r>
              <a:rPr lang="en-IN" dirty="0" err="1">
                <a:solidFill>
                  <a:schemeClr val="accent1">
                    <a:lumMod val="75000"/>
                  </a:schemeClr>
                </a:solidFill>
              </a:rPr>
              <a:t>eKYC</a:t>
            </a:r>
            <a:r>
              <a:rPr lang="en-IN" dirty="0">
                <a:solidFill>
                  <a:schemeClr val="accent1">
                    <a:lumMod val="75000"/>
                  </a:schemeClr>
                </a:solidFill>
              </a:rPr>
              <a:t> details at volunteer.</a:t>
            </a:r>
          </a:p>
        </p:txBody>
      </p:sp>
    </p:spTree>
    <p:extLst>
      <p:ext uri="{BB962C8B-B14F-4D97-AF65-F5344CB8AC3E}">
        <p14:creationId xmlns:p14="http://schemas.microsoft.com/office/powerpoint/2010/main" val="193277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F35388-DB6E-4CD1-92FA-0843F4F2DD58}"/>
              </a:ext>
            </a:extLst>
          </p:cNvPr>
          <p:cNvPicPr>
            <a:picLocks noChangeAspect="1"/>
          </p:cNvPicPr>
          <p:nvPr/>
        </p:nvPicPr>
        <p:blipFill>
          <a:blip r:embed="rId2"/>
          <a:stretch>
            <a:fillRect/>
          </a:stretch>
        </p:blipFill>
        <p:spPr>
          <a:xfrm>
            <a:off x="0" y="0"/>
            <a:ext cx="12192000" cy="1762125"/>
          </a:xfrm>
          <a:prstGeom prst="rect">
            <a:avLst/>
          </a:prstGeom>
        </p:spPr>
      </p:pic>
      <p:pic>
        <p:nvPicPr>
          <p:cNvPr id="3" name="Picture 2">
            <a:extLst>
              <a:ext uri="{FF2B5EF4-FFF2-40B4-BE49-F238E27FC236}">
                <a16:creationId xmlns:a16="http://schemas.microsoft.com/office/drawing/2014/main" id="{5B9CD214-5D47-4171-8E75-32B938A8751E}"/>
              </a:ext>
            </a:extLst>
          </p:cNvPr>
          <p:cNvPicPr>
            <a:picLocks noChangeAspect="1"/>
          </p:cNvPicPr>
          <p:nvPr/>
        </p:nvPicPr>
        <p:blipFill>
          <a:blip r:embed="rId3"/>
          <a:stretch>
            <a:fillRect/>
          </a:stretch>
        </p:blipFill>
        <p:spPr>
          <a:xfrm>
            <a:off x="-26504" y="5514975"/>
            <a:ext cx="12218504" cy="1343025"/>
          </a:xfrm>
          <a:prstGeom prst="rect">
            <a:avLst/>
          </a:prstGeom>
        </p:spPr>
      </p:pic>
      <p:pic>
        <p:nvPicPr>
          <p:cNvPr id="5" name="Picture 4" descr="Graphical user interface, application, Word&#10;&#10;Description automatically generated">
            <a:extLst>
              <a:ext uri="{FF2B5EF4-FFF2-40B4-BE49-F238E27FC236}">
                <a16:creationId xmlns:a16="http://schemas.microsoft.com/office/drawing/2014/main" id="{B4D36A96-756A-42E1-A2A7-B8F495131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62125"/>
            <a:ext cx="8062332" cy="4825711"/>
          </a:xfrm>
          <a:prstGeom prst="rect">
            <a:avLst/>
          </a:prstGeom>
        </p:spPr>
      </p:pic>
      <p:sp>
        <p:nvSpPr>
          <p:cNvPr id="6" name="Rectangle: Rounded Corners 5">
            <a:extLst>
              <a:ext uri="{FF2B5EF4-FFF2-40B4-BE49-F238E27FC236}">
                <a16:creationId xmlns:a16="http://schemas.microsoft.com/office/drawing/2014/main" id="{7326CED0-6831-4545-B790-E3A9C150D861}"/>
              </a:ext>
            </a:extLst>
          </p:cNvPr>
          <p:cNvSpPr/>
          <p:nvPr/>
        </p:nvSpPr>
        <p:spPr>
          <a:xfrm>
            <a:off x="8329961" y="2196790"/>
            <a:ext cx="3615297" cy="3178098"/>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IN" dirty="0">
                <a:solidFill>
                  <a:schemeClr val="accent1">
                    <a:lumMod val="75000"/>
                  </a:schemeClr>
                </a:solidFill>
              </a:rPr>
              <a:t>While doing the Addition if you found this type of alert message : you have to verify with Volunteer Mapping in that Head of the Health card Member and the adding person are not in same House Hold id.</a:t>
            </a:r>
          </a:p>
        </p:txBody>
      </p:sp>
    </p:spTree>
    <p:extLst>
      <p:ext uri="{BB962C8B-B14F-4D97-AF65-F5344CB8AC3E}">
        <p14:creationId xmlns:p14="http://schemas.microsoft.com/office/powerpoint/2010/main" val="684009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C76DCC-2C2A-4C5C-B98F-E7F2F7568C0B}"/>
              </a:ext>
            </a:extLst>
          </p:cNvPr>
          <p:cNvPicPr>
            <a:picLocks noChangeAspect="1"/>
          </p:cNvPicPr>
          <p:nvPr/>
        </p:nvPicPr>
        <p:blipFill>
          <a:blip r:embed="rId2"/>
          <a:stretch>
            <a:fillRect/>
          </a:stretch>
        </p:blipFill>
        <p:spPr>
          <a:xfrm>
            <a:off x="0" y="0"/>
            <a:ext cx="12192000" cy="1762125"/>
          </a:xfrm>
          <a:prstGeom prst="rect">
            <a:avLst/>
          </a:prstGeom>
        </p:spPr>
      </p:pic>
      <p:pic>
        <p:nvPicPr>
          <p:cNvPr id="3" name="Picture 2">
            <a:extLst>
              <a:ext uri="{FF2B5EF4-FFF2-40B4-BE49-F238E27FC236}">
                <a16:creationId xmlns:a16="http://schemas.microsoft.com/office/drawing/2014/main" id="{04BBFE60-613B-49D2-85F5-0EB61DCB3FC2}"/>
              </a:ext>
            </a:extLst>
          </p:cNvPr>
          <p:cNvPicPr>
            <a:picLocks noChangeAspect="1"/>
          </p:cNvPicPr>
          <p:nvPr/>
        </p:nvPicPr>
        <p:blipFill>
          <a:blip r:embed="rId3"/>
          <a:stretch>
            <a:fillRect/>
          </a:stretch>
        </p:blipFill>
        <p:spPr>
          <a:xfrm>
            <a:off x="0" y="5514975"/>
            <a:ext cx="12218504" cy="1343025"/>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C7EDC42C-A498-491F-B101-19A606616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62124"/>
            <a:ext cx="7849772" cy="5095876"/>
          </a:xfrm>
          <a:prstGeom prst="rect">
            <a:avLst/>
          </a:prstGeom>
        </p:spPr>
      </p:pic>
      <p:sp>
        <p:nvSpPr>
          <p:cNvPr id="6" name="Rectangle: Rounded Corners 5">
            <a:extLst>
              <a:ext uri="{FF2B5EF4-FFF2-40B4-BE49-F238E27FC236}">
                <a16:creationId xmlns:a16="http://schemas.microsoft.com/office/drawing/2014/main" id="{0A610036-B9F6-4E8A-8ABB-7927B1143D6B}"/>
              </a:ext>
            </a:extLst>
          </p:cNvPr>
          <p:cNvSpPr/>
          <p:nvPr/>
        </p:nvSpPr>
        <p:spPr>
          <a:xfrm>
            <a:off x="8329961" y="2196790"/>
            <a:ext cx="3615297" cy="3178098"/>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IN" dirty="0">
                <a:solidFill>
                  <a:schemeClr val="accent1">
                    <a:lumMod val="75000"/>
                  </a:schemeClr>
                </a:solidFill>
              </a:rPr>
              <a:t>While doing the Modification in Health card if you found this type of alert message : you have to verify with Volunteer Mapping in that Head of the Health card Member are not in volunteer mapping.</a:t>
            </a:r>
          </a:p>
        </p:txBody>
      </p:sp>
    </p:spTree>
    <p:extLst>
      <p:ext uri="{BB962C8B-B14F-4D97-AF65-F5344CB8AC3E}">
        <p14:creationId xmlns:p14="http://schemas.microsoft.com/office/powerpoint/2010/main" val="3571259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C47AF1-A5FF-4EE7-BD4B-C2F20F068E04}"/>
              </a:ext>
            </a:extLst>
          </p:cNvPr>
          <p:cNvPicPr>
            <a:picLocks noChangeAspect="1"/>
          </p:cNvPicPr>
          <p:nvPr/>
        </p:nvPicPr>
        <p:blipFill>
          <a:blip r:embed="rId2"/>
          <a:stretch>
            <a:fillRect/>
          </a:stretch>
        </p:blipFill>
        <p:spPr>
          <a:xfrm>
            <a:off x="0" y="0"/>
            <a:ext cx="12192000" cy="1762125"/>
          </a:xfrm>
          <a:prstGeom prst="rect">
            <a:avLst/>
          </a:prstGeom>
        </p:spPr>
      </p:pic>
      <p:pic>
        <p:nvPicPr>
          <p:cNvPr id="3" name="Picture 2">
            <a:extLst>
              <a:ext uri="{FF2B5EF4-FFF2-40B4-BE49-F238E27FC236}">
                <a16:creationId xmlns:a16="http://schemas.microsoft.com/office/drawing/2014/main" id="{CBEF74D2-FBBE-48D6-9B97-02A87263765D}"/>
              </a:ext>
            </a:extLst>
          </p:cNvPr>
          <p:cNvPicPr>
            <a:picLocks noChangeAspect="1"/>
          </p:cNvPicPr>
          <p:nvPr/>
        </p:nvPicPr>
        <p:blipFill>
          <a:blip r:embed="rId3"/>
          <a:stretch>
            <a:fillRect/>
          </a:stretch>
        </p:blipFill>
        <p:spPr>
          <a:xfrm>
            <a:off x="0" y="5514975"/>
            <a:ext cx="12218504" cy="1343025"/>
          </a:xfrm>
          <a:prstGeom prst="rect">
            <a:avLst/>
          </a:prstGeom>
        </p:spPr>
      </p:pic>
      <p:pic>
        <p:nvPicPr>
          <p:cNvPr id="5" name="Picture 4" descr="Graphical user interface, text, website&#10;&#10;Description automatically generated">
            <a:extLst>
              <a:ext uri="{FF2B5EF4-FFF2-40B4-BE49-F238E27FC236}">
                <a16:creationId xmlns:a16="http://schemas.microsoft.com/office/drawing/2014/main" id="{1387B039-56C8-4EB6-9D9C-E94211604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62124"/>
            <a:ext cx="7427742" cy="4892675"/>
          </a:xfrm>
          <a:prstGeom prst="rect">
            <a:avLst/>
          </a:prstGeom>
        </p:spPr>
      </p:pic>
      <p:sp>
        <p:nvSpPr>
          <p:cNvPr id="6" name="Rectangle: Rounded Corners 5">
            <a:extLst>
              <a:ext uri="{FF2B5EF4-FFF2-40B4-BE49-F238E27FC236}">
                <a16:creationId xmlns:a16="http://schemas.microsoft.com/office/drawing/2014/main" id="{6722289E-3087-4804-9FEC-5D67563372AB}"/>
              </a:ext>
            </a:extLst>
          </p:cNvPr>
          <p:cNvSpPr/>
          <p:nvPr/>
        </p:nvSpPr>
        <p:spPr>
          <a:xfrm>
            <a:off x="8329961" y="2196790"/>
            <a:ext cx="3615297" cy="3178098"/>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IN" dirty="0">
                <a:solidFill>
                  <a:schemeClr val="accent1">
                    <a:lumMod val="75000"/>
                  </a:schemeClr>
                </a:solidFill>
              </a:rPr>
              <a:t>While doing the New Health card if you found this type of alert message : you have to verify with Volunteer Mapping and status of showing UHID if the members have same you have to in to existing Health card. </a:t>
            </a:r>
          </a:p>
        </p:txBody>
      </p:sp>
    </p:spTree>
    <p:extLst>
      <p:ext uri="{BB962C8B-B14F-4D97-AF65-F5344CB8AC3E}">
        <p14:creationId xmlns:p14="http://schemas.microsoft.com/office/powerpoint/2010/main" val="392390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2" name="TextBox 1">
            <a:extLst>
              <a:ext uri="{FF2B5EF4-FFF2-40B4-BE49-F238E27FC236}">
                <a16:creationId xmlns:a16="http://schemas.microsoft.com/office/drawing/2014/main" id="{95A1A975-536F-4BE2-82D9-4E1C6A1E0454}"/>
              </a:ext>
            </a:extLst>
          </p:cNvPr>
          <p:cNvSpPr txBox="1"/>
          <p:nvPr/>
        </p:nvSpPr>
        <p:spPr>
          <a:xfrm>
            <a:off x="265043" y="1992757"/>
            <a:ext cx="11834191" cy="4094069"/>
          </a:xfrm>
          <a:prstGeom prst="rect">
            <a:avLst/>
          </a:prstGeom>
          <a:noFill/>
        </p:spPr>
        <p:txBody>
          <a:bodyPr wrap="square" rtlCol="0">
            <a:spAutoFit/>
          </a:bodyPr>
          <a:lstStyle/>
          <a:p>
            <a:pPr lvl="0" algn="ctr">
              <a:lnSpc>
                <a:spcPct val="150000"/>
              </a:lnSpc>
            </a:pPr>
            <a:r>
              <a:rPr lang="en-IN" sz="4000" i="1" u="sng" dirty="0">
                <a:solidFill>
                  <a:schemeClr val="accent1"/>
                </a:solidFill>
                <a:latin typeface="Book Antiqua" panose="02040602050305030304" pitchFamily="18" charset="0"/>
              </a:rPr>
              <a:t>Support Team</a:t>
            </a:r>
          </a:p>
          <a:p>
            <a:pPr lvl="0" algn="ctr">
              <a:lnSpc>
                <a:spcPct val="150000"/>
              </a:lnSpc>
            </a:pPr>
            <a:r>
              <a:rPr lang="en-IN" sz="4000" i="1" dirty="0">
                <a:solidFill>
                  <a:schemeClr val="accent1"/>
                </a:solidFill>
                <a:latin typeface="Book Antiqua" panose="02040602050305030304" pitchFamily="18" charset="0"/>
              </a:rPr>
              <a:t>For any queries on Dr YSR </a:t>
            </a:r>
            <a:r>
              <a:rPr lang="en-IN" sz="4000" i="1" dirty="0" err="1">
                <a:solidFill>
                  <a:schemeClr val="accent1"/>
                </a:solidFill>
                <a:latin typeface="Book Antiqua" panose="02040602050305030304" pitchFamily="18" charset="0"/>
              </a:rPr>
              <a:t>Aarogyasri</a:t>
            </a:r>
            <a:r>
              <a:rPr lang="en-IN" sz="4000" i="1" dirty="0">
                <a:solidFill>
                  <a:schemeClr val="accent1"/>
                </a:solidFill>
                <a:latin typeface="Book Antiqua" panose="02040602050305030304" pitchFamily="18" charset="0"/>
              </a:rPr>
              <a:t> Health Card ?</a:t>
            </a:r>
          </a:p>
          <a:p>
            <a:pPr lvl="0" algn="ctr">
              <a:lnSpc>
                <a:spcPct val="150000"/>
              </a:lnSpc>
            </a:pPr>
            <a:r>
              <a:rPr lang="en-IN" sz="3000" i="1" u="sng" dirty="0">
                <a:solidFill>
                  <a:schemeClr val="accent1"/>
                </a:solidFill>
                <a:latin typeface="Book Antiqua" panose="02040602050305030304" pitchFamily="18" charset="0"/>
              </a:rPr>
              <a:t>Contact : aarogyasrihealthcards@ysraarogyasri.ap.gov.in</a:t>
            </a:r>
          </a:p>
          <a:p>
            <a:pPr lvl="0" algn="ctr">
              <a:lnSpc>
                <a:spcPct val="150000"/>
              </a:lnSpc>
            </a:pPr>
            <a:r>
              <a:rPr lang="en-IN" sz="7000" i="1" dirty="0">
                <a:solidFill>
                  <a:schemeClr val="accent1"/>
                </a:solidFill>
                <a:latin typeface="Book Antiqua" panose="02040602050305030304" pitchFamily="18" charset="0"/>
              </a:rPr>
              <a:t>Thank Q</a:t>
            </a:r>
          </a:p>
        </p:txBody>
      </p:sp>
    </p:spTree>
    <p:extLst>
      <p:ext uri="{BB962C8B-B14F-4D97-AF65-F5344CB8AC3E}">
        <p14:creationId xmlns:p14="http://schemas.microsoft.com/office/powerpoint/2010/main" val="108139492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3"/>
          <a:stretch>
            <a:fillRect/>
          </a:stretch>
        </p:blipFill>
        <p:spPr>
          <a:xfrm>
            <a:off x="-26504" y="5724939"/>
            <a:ext cx="12218504" cy="1133061"/>
          </a:xfrm>
          <a:prstGeom prst="rect">
            <a:avLst/>
          </a:prstGeom>
        </p:spPr>
      </p:pic>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4"/>
          <a:stretch>
            <a:fillRect/>
          </a:stretch>
        </p:blipFill>
        <p:spPr>
          <a:xfrm>
            <a:off x="0" y="0"/>
            <a:ext cx="12192000" cy="1762125"/>
          </a:xfrm>
          <a:prstGeom prst="rect">
            <a:avLst/>
          </a:prstGeom>
        </p:spPr>
      </p:pic>
      <p:graphicFrame>
        <p:nvGraphicFramePr>
          <p:cNvPr id="2" name="Table 1">
            <a:extLst>
              <a:ext uri="{FF2B5EF4-FFF2-40B4-BE49-F238E27FC236}">
                <a16:creationId xmlns:a16="http://schemas.microsoft.com/office/drawing/2014/main" id="{36E84934-87FE-4711-832E-513C7E45CD53}"/>
              </a:ext>
            </a:extLst>
          </p:cNvPr>
          <p:cNvGraphicFramePr>
            <a:graphicFrameLocks noGrp="1"/>
          </p:cNvGraphicFramePr>
          <p:nvPr>
            <p:extLst>
              <p:ext uri="{D42A27DB-BD31-4B8C-83A1-F6EECF244321}">
                <p14:modId xmlns:p14="http://schemas.microsoft.com/office/powerpoint/2010/main" val="3448045811"/>
              </p:ext>
            </p:extLst>
          </p:nvPr>
        </p:nvGraphicFramePr>
        <p:xfrm>
          <a:off x="145773" y="1746249"/>
          <a:ext cx="11635409" cy="4720806"/>
        </p:xfrm>
        <a:graphic>
          <a:graphicData uri="http://schemas.openxmlformats.org/drawingml/2006/table">
            <a:tbl>
              <a:tblPr>
                <a:tableStyleId>{5C22544A-7EE6-4342-B048-85BDC9FD1C3A}</a:tableStyleId>
              </a:tblPr>
              <a:tblGrid>
                <a:gridCol w="457105">
                  <a:extLst>
                    <a:ext uri="{9D8B030D-6E8A-4147-A177-3AD203B41FA5}">
                      <a16:colId xmlns:a16="http://schemas.microsoft.com/office/drawing/2014/main" val="1519400355"/>
                    </a:ext>
                  </a:extLst>
                </a:gridCol>
                <a:gridCol w="1225873">
                  <a:extLst>
                    <a:ext uri="{9D8B030D-6E8A-4147-A177-3AD203B41FA5}">
                      <a16:colId xmlns:a16="http://schemas.microsoft.com/office/drawing/2014/main" val="3562987286"/>
                    </a:ext>
                  </a:extLst>
                </a:gridCol>
                <a:gridCol w="976544">
                  <a:extLst>
                    <a:ext uri="{9D8B030D-6E8A-4147-A177-3AD203B41FA5}">
                      <a16:colId xmlns:a16="http://schemas.microsoft.com/office/drawing/2014/main" val="489245299"/>
                    </a:ext>
                  </a:extLst>
                </a:gridCol>
                <a:gridCol w="976544">
                  <a:extLst>
                    <a:ext uri="{9D8B030D-6E8A-4147-A177-3AD203B41FA5}">
                      <a16:colId xmlns:a16="http://schemas.microsoft.com/office/drawing/2014/main" val="4214199831"/>
                    </a:ext>
                  </a:extLst>
                </a:gridCol>
                <a:gridCol w="1547925">
                  <a:extLst>
                    <a:ext uri="{9D8B030D-6E8A-4147-A177-3AD203B41FA5}">
                      <a16:colId xmlns:a16="http://schemas.microsoft.com/office/drawing/2014/main" val="1566553509"/>
                    </a:ext>
                  </a:extLst>
                </a:gridCol>
                <a:gridCol w="799934">
                  <a:extLst>
                    <a:ext uri="{9D8B030D-6E8A-4147-A177-3AD203B41FA5}">
                      <a16:colId xmlns:a16="http://schemas.microsoft.com/office/drawing/2014/main" val="1265265281"/>
                    </a:ext>
                  </a:extLst>
                </a:gridCol>
                <a:gridCol w="716824">
                  <a:extLst>
                    <a:ext uri="{9D8B030D-6E8A-4147-A177-3AD203B41FA5}">
                      <a16:colId xmlns:a16="http://schemas.microsoft.com/office/drawing/2014/main" val="403473301"/>
                    </a:ext>
                  </a:extLst>
                </a:gridCol>
                <a:gridCol w="966155">
                  <a:extLst>
                    <a:ext uri="{9D8B030D-6E8A-4147-A177-3AD203B41FA5}">
                      <a16:colId xmlns:a16="http://schemas.microsoft.com/office/drawing/2014/main" val="2237825857"/>
                    </a:ext>
                  </a:extLst>
                </a:gridCol>
                <a:gridCol w="1288206">
                  <a:extLst>
                    <a:ext uri="{9D8B030D-6E8A-4147-A177-3AD203B41FA5}">
                      <a16:colId xmlns:a16="http://schemas.microsoft.com/office/drawing/2014/main" val="3778250903"/>
                    </a:ext>
                  </a:extLst>
                </a:gridCol>
                <a:gridCol w="1225873">
                  <a:extLst>
                    <a:ext uri="{9D8B030D-6E8A-4147-A177-3AD203B41FA5}">
                      <a16:colId xmlns:a16="http://schemas.microsoft.com/office/drawing/2014/main" val="4005882413"/>
                    </a:ext>
                  </a:extLst>
                </a:gridCol>
                <a:gridCol w="1454426">
                  <a:extLst>
                    <a:ext uri="{9D8B030D-6E8A-4147-A177-3AD203B41FA5}">
                      <a16:colId xmlns:a16="http://schemas.microsoft.com/office/drawing/2014/main" val="599594142"/>
                    </a:ext>
                  </a:extLst>
                </a:gridCol>
              </a:tblGrid>
              <a:tr h="262267">
                <a:tc gridSpan="11">
                  <a:txBody>
                    <a:bodyPr/>
                    <a:lstStyle/>
                    <a:p>
                      <a:pPr algn="ctr" fontAlgn="b"/>
                      <a:r>
                        <a:rPr lang="en-IN" sz="1100" u="none" strike="noStrike" dirty="0">
                          <a:effectLst/>
                        </a:rPr>
                        <a:t>District wise Health Cards Distributed Report as on 24.11.2020</a:t>
                      </a:r>
                      <a:endParaRPr lang="en-IN" sz="1100" b="0" i="0" u="none" strike="noStrike" dirty="0">
                        <a:solidFill>
                          <a:srgbClr val="000000"/>
                        </a:solidFill>
                        <a:effectLst/>
                        <a:latin typeface="Calibri" panose="020F0502020204030204" pitchFamily="34" charset="0"/>
                      </a:endParaRPr>
                    </a:p>
                  </a:txBody>
                  <a:tcPr marL="9356" marR="9356" marT="9356"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583774198"/>
                  </a:ext>
                </a:extLst>
              </a:tr>
              <a:tr h="262267">
                <a:tc rowSpan="2">
                  <a:txBody>
                    <a:bodyPr/>
                    <a:lstStyle/>
                    <a:p>
                      <a:pPr algn="ctr" fontAlgn="b"/>
                      <a:r>
                        <a:rPr lang="en-IN" sz="1100" u="none" strike="noStrike">
                          <a:effectLst/>
                        </a:rPr>
                        <a:t>S.No.</a:t>
                      </a:r>
                      <a:endParaRPr lang="en-IN" sz="1100" b="0" i="0" u="none" strike="noStrike">
                        <a:solidFill>
                          <a:srgbClr val="000000"/>
                        </a:solidFill>
                        <a:effectLst/>
                        <a:latin typeface="Calibri" panose="020F0502020204030204" pitchFamily="34" charset="0"/>
                      </a:endParaRPr>
                    </a:p>
                  </a:txBody>
                  <a:tcPr marL="9356" marR="9356" marT="9356" marB="0" anchor="b"/>
                </a:tc>
                <a:tc rowSpan="2">
                  <a:txBody>
                    <a:bodyPr/>
                    <a:lstStyle/>
                    <a:p>
                      <a:pPr algn="ctr" fontAlgn="b"/>
                      <a:r>
                        <a:rPr lang="en-IN" sz="1100" u="none" strike="noStrike">
                          <a:effectLst/>
                        </a:rPr>
                        <a:t>District Name</a:t>
                      </a:r>
                      <a:endParaRPr lang="en-IN" sz="1100" b="0" i="0" u="none" strike="noStrike">
                        <a:solidFill>
                          <a:srgbClr val="000000"/>
                        </a:solidFill>
                        <a:effectLst/>
                        <a:latin typeface="Calibri" panose="020F0502020204030204" pitchFamily="34" charset="0"/>
                      </a:endParaRPr>
                    </a:p>
                  </a:txBody>
                  <a:tcPr marL="9356" marR="9356" marT="9356" marB="0" anchor="b"/>
                </a:tc>
                <a:tc gridSpan="3">
                  <a:txBody>
                    <a:bodyPr/>
                    <a:lstStyle/>
                    <a:p>
                      <a:pPr algn="ctr" fontAlgn="b"/>
                      <a:r>
                        <a:rPr lang="en-IN" sz="1100" u="none" strike="noStrike">
                          <a:effectLst/>
                        </a:rPr>
                        <a:t>Pre-Populated Cards Dispactched</a:t>
                      </a:r>
                      <a:endParaRPr lang="en-IN" sz="1100" b="0" i="0" u="none" strike="noStrike">
                        <a:solidFill>
                          <a:srgbClr val="000000"/>
                        </a:solidFill>
                        <a:effectLst/>
                        <a:latin typeface="Calibri" panose="020F0502020204030204" pitchFamily="34" charset="0"/>
                      </a:endParaRPr>
                    </a:p>
                  </a:txBody>
                  <a:tcPr marL="9356" marR="9356" marT="9356" marB="0" anchor="b"/>
                </a:tc>
                <a:tc hMerge="1">
                  <a:txBody>
                    <a:bodyPr/>
                    <a:lstStyle/>
                    <a:p>
                      <a:endParaRPr lang="en-IN"/>
                    </a:p>
                  </a:txBody>
                  <a:tcPr/>
                </a:tc>
                <a:tc hMerge="1">
                  <a:txBody>
                    <a:bodyPr/>
                    <a:lstStyle/>
                    <a:p>
                      <a:endParaRPr lang="en-IN"/>
                    </a:p>
                  </a:txBody>
                  <a:tcPr/>
                </a:tc>
                <a:tc gridSpan="3">
                  <a:txBody>
                    <a:bodyPr/>
                    <a:lstStyle/>
                    <a:p>
                      <a:pPr algn="ctr" fontAlgn="b"/>
                      <a:r>
                        <a:rPr lang="en-IN" sz="1100" u="none" strike="noStrike">
                          <a:effectLst/>
                        </a:rPr>
                        <a:t>New Health Cards</a:t>
                      </a:r>
                      <a:endParaRPr lang="en-IN" sz="1100" b="0" i="0" u="none" strike="noStrike">
                        <a:solidFill>
                          <a:srgbClr val="000000"/>
                        </a:solidFill>
                        <a:effectLst/>
                        <a:latin typeface="Calibri" panose="020F0502020204030204" pitchFamily="34" charset="0"/>
                      </a:endParaRPr>
                    </a:p>
                  </a:txBody>
                  <a:tcPr marL="9356" marR="9356" marT="9356" marB="0" anchor="b"/>
                </a:tc>
                <a:tc hMerge="1">
                  <a:txBody>
                    <a:bodyPr/>
                    <a:lstStyle/>
                    <a:p>
                      <a:endParaRPr lang="en-IN"/>
                    </a:p>
                  </a:txBody>
                  <a:tcPr/>
                </a:tc>
                <a:tc hMerge="1">
                  <a:txBody>
                    <a:bodyPr/>
                    <a:lstStyle/>
                    <a:p>
                      <a:endParaRPr lang="en-IN"/>
                    </a:p>
                  </a:txBody>
                  <a:tcPr/>
                </a:tc>
                <a:tc gridSpan="3">
                  <a:txBody>
                    <a:bodyPr/>
                    <a:lstStyle/>
                    <a:p>
                      <a:pPr algn="ctr" fontAlgn="b"/>
                      <a:r>
                        <a:rPr lang="en-IN" sz="1100" u="none" strike="noStrike">
                          <a:effectLst/>
                        </a:rPr>
                        <a:t>Grand Total</a:t>
                      </a:r>
                      <a:endParaRPr lang="en-IN" sz="1100" b="0" i="0" u="none" strike="noStrike">
                        <a:solidFill>
                          <a:srgbClr val="000000"/>
                        </a:solidFill>
                        <a:effectLst/>
                        <a:latin typeface="Calibri" panose="020F0502020204030204" pitchFamily="34" charset="0"/>
                      </a:endParaRPr>
                    </a:p>
                  </a:txBody>
                  <a:tcPr marL="9356" marR="9356" marT="9356" marB="0" anchor="b"/>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388615954"/>
                  </a:ext>
                </a:extLst>
              </a:tr>
              <a:tr h="262267">
                <a:tc vMerge="1">
                  <a:txBody>
                    <a:bodyPr/>
                    <a:lstStyle/>
                    <a:p>
                      <a:endParaRPr lang="en-IN"/>
                    </a:p>
                  </a:txBody>
                  <a:tcPr/>
                </a:tc>
                <a:tc vMerge="1">
                  <a:txBody>
                    <a:bodyPr/>
                    <a:lstStyle/>
                    <a:p>
                      <a:endParaRPr lang="en-IN"/>
                    </a:p>
                  </a:txBody>
                  <a:tcPr/>
                </a:tc>
                <a:tc>
                  <a:txBody>
                    <a:bodyPr/>
                    <a:lstStyle/>
                    <a:p>
                      <a:pPr algn="l" fontAlgn="b"/>
                      <a:r>
                        <a:rPr lang="en-IN" sz="1100" u="none" strike="noStrike">
                          <a:effectLst/>
                        </a:rPr>
                        <a:t>Dispatched</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Delivered</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Yet to Deliver</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Dispatched</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Delivered</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Yet to Deliver</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Dispatched</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Delivered</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Yet to Deliver</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3332959262"/>
                  </a:ext>
                </a:extLst>
              </a:tr>
              <a:tr h="262267">
                <a:tc>
                  <a:txBody>
                    <a:bodyPr/>
                    <a:lstStyle/>
                    <a:p>
                      <a:pPr algn="ctr" fontAlgn="b"/>
                      <a:r>
                        <a:rPr lang="en-IN" sz="1100" u="none" strike="noStrike">
                          <a:effectLst/>
                        </a:rPr>
                        <a:t>(A)</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ctr" fontAlgn="b"/>
                      <a:r>
                        <a:rPr lang="en-IN" sz="1100" u="none" strike="noStrike">
                          <a:effectLst/>
                        </a:rPr>
                        <a:t>(B)</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(C) </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(D)</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(E) </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(F)</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(G)</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(H)</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(C+F)</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(D+G)</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(E+H)</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2900231669"/>
                  </a:ext>
                </a:extLst>
              </a:tr>
              <a:tr h="262267">
                <a:tc>
                  <a:txBody>
                    <a:bodyPr/>
                    <a:lstStyle/>
                    <a:p>
                      <a:pPr algn="r" fontAlgn="b"/>
                      <a:r>
                        <a:rPr lang="en-IN" sz="1100" u="none" strike="noStrike">
                          <a:effectLst/>
                        </a:rPr>
                        <a:t>1</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ANANTHAPUR</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12,09,419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11,80,860</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28,559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3,362</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815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2,547</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12,12,781</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11,81,675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31,106</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3105335093"/>
                  </a:ext>
                </a:extLst>
              </a:tr>
              <a:tr h="262267">
                <a:tc>
                  <a:txBody>
                    <a:bodyPr/>
                    <a:lstStyle/>
                    <a:p>
                      <a:pPr algn="r" fontAlgn="b"/>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CHITTOOR</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10,94,844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10,94,084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760</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5,929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1,275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4,654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11,00,773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10,95,359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5,414</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2373266498"/>
                  </a:ext>
                </a:extLst>
              </a:tr>
              <a:tr h="262267">
                <a:tc>
                  <a:txBody>
                    <a:bodyPr/>
                    <a:lstStyle/>
                    <a:p>
                      <a:pPr algn="r" fontAlgn="b"/>
                      <a:r>
                        <a:rPr lang="en-IN" sz="1100" u="none" strike="noStrike">
                          <a:effectLst/>
                        </a:rPr>
                        <a:t>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EAST GODAVARI</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16,06,686</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16,06,639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47</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7,416</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1,449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5,967</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16,14,102</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16,08,088</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6,014</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342083467"/>
                  </a:ext>
                </a:extLst>
              </a:tr>
              <a:tr h="262267">
                <a:tc>
                  <a:txBody>
                    <a:bodyPr/>
                    <a:lstStyle/>
                    <a:p>
                      <a:pPr algn="r" fontAlgn="b"/>
                      <a:r>
                        <a:rPr lang="en-IN" sz="1100" u="none" strike="noStrike">
                          <a:effectLst/>
                        </a:rPr>
                        <a:t>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GUNTUR</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14,44,659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14,34,260</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10,399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10,699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3,284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7,415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14,55,358</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14,37,544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17,814</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1013731239"/>
                  </a:ext>
                </a:extLst>
              </a:tr>
              <a:tr h="262267">
                <a:tc>
                  <a:txBody>
                    <a:bodyPr/>
                    <a:lstStyle/>
                    <a:p>
                      <a:pPr algn="r" fontAlgn="b"/>
                      <a:r>
                        <a:rPr lang="en-IN" sz="1100" u="none" strike="noStrike">
                          <a:effectLst/>
                        </a:rPr>
                        <a:t>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KADAPA</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7,77,236</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7,53,274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23,962</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4,319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859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3,460</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7,81,555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7,54,133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27,422</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3972278757"/>
                  </a:ext>
                </a:extLst>
              </a:tr>
              <a:tr h="262267">
                <a:tc>
                  <a:txBody>
                    <a:bodyPr/>
                    <a:lstStyle/>
                    <a:p>
                      <a:pPr algn="r" fontAlgn="b"/>
                      <a:r>
                        <a:rPr lang="en-IN" sz="1100" u="none" strike="noStrike">
                          <a:effectLst/>
                        </a:rPr>
                        <a:t>6</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KRISHNA</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12,32,120</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12,03,093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29,027</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17,031</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3,926</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13,105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12,49,151</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12,07,019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42,132</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1451161166"/>
                  </a:ext>
                </a:extLst>
              </a:tr>
              <a:tr h="262267">
                <a:tc>
                  <a:txBody>
                    <a:bodyPr/>
                    <a:lstStyle/>
                    <a:p>
                      <a:pPr algn="r" fontAlgn="b"/>
                      <a:r>
                        <a:rPr lang="en-IN" sz="1100" u="none" strike="noStrike">
                          <a:effectLst/>
                        </a:rPr>
                        <a:t>7</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KURNOOL</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11,47,162</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11,25,239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21,923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5,597</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1,346</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4,251</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11,52,759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11,26,585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26,174</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2590741416"/>
                  </a:ext>
                </a:extLst>
              </a:tr>
              <a:tr h="262267">
                <a:tc>
                  <a:txBody>
                    <a:bodyPr/>
                    <a:lstStyle/>
                    <a:p>
                      <a:pPr algn="r" fontAlgn="b"/>
                      <a:r>
                        <a:rPr lang="en-IN" sz="1100" u="none" strike="noStrike">
                          <a:effectLst/>
                        </a:rPr>
                        <a:t>8</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PRAKASAM</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9,54,452</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9,54,193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259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6,204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1,621</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4,583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9,60,656</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9,55,814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4,842</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1942492700"/>
                  </a:ext>
                </a:extLst>
              </a:tr>
              <a:tr h="262267">
                <a:tc>
                  <a:txBody>
                    <a:bodyPr/>
                    <a:lstStyle/>
                    <a:p>
                      <a:pPr algn="r" fontAlgn="b"/>
                      <a:r>
                        <a:rPr lang="en-IN" sz="1100" u="none" strike="noStrike">
                          <a:effectLst/>
                        </a:rPr>
                        <a:t>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SPSR NELLORE</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8,75,548</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8,62,873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12,675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5,044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1,480</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3,564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8,80,592</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8,64,353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16,239</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1189755273"/>
                  </a:ext>
                </a:extLst>
              </a:tr>
              <a:tr h="262267">
                <a:tc>
                  <a:txBody>
                    <a:bodyPr/>
                    <a:lstStyle/>
                    <a:p>
                      <a:pPr algn="r" fontAlgn="b"/>
                      <a:r>
                        <a:rPr lang="en-IN" sz="1100" u="none" strike="noStrike">
                          <a:effectLst/>
                        </a:rPr>
                        <a:t>10</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SRIKAKULAM</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7,91,024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7,74,135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16,889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2,473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389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2,084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7,93,497</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7,74,524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18,973</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3725377469"/>
                  </a:ext>
                </a:extLst>
              </a:tr>
              <a:tr h="262267">
                <a:tc>
                  <a:txBody>
                    <a:bodyPr/>
                    <a:lstStyle/>
                    <a:p>
                      <a:pPr algn="r" fontAlgn="b"/>
                      <a:r>
                        <a:rPr lang="en-IN" sz="1100" u="none" strike="noStrike">
                          <a:effectLst/>
                        </a:rPr>
                        <a:t>11</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VISAKHAPATNAM</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12,27,566</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11,88,739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38,827</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13,278</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1,827</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11,451</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12,40,844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11,90,566</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50,278</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669685670"/>
                  </a:ext>
                </a:extLst>
              </a:tr>
              <a:tr h="262267">
                <a:tc>
                  <a:txBody>
                    <a:bodyPr/>
                    <a:lstStyle/>
                    <a:p>
                      <a:pPr algn="r" fontAlgn="b"/>
                      <a:r>
                        <a:rPr lang="en-IN" sz="1100" u="none" strike="noStrike">
                          <a:effectLst/>
                        </a:rPr>
                        <a:t>12</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VIZIANAGARAM</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6,99,892</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6,89,732</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10,160</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1,939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355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1,584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7,01,831</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6,90,087</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11,744</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3251260871"/>
                  </a:ext>
                </a:extLst>
              </a:tr>
              <a:tr h="262267">
                <a:tc>
                  <a:txBody>
                    <a:bodyPr/>
                    <a:lstStyle/>
                    <a:p>
                      <a:pPr algn="r" fontAlgn="b"/>
                      <a:r>
                        <a:rPr lang="en-IN" sz="1100" u="none" strike="noStrike">
                          <a:effectLst/>
                        </a:rPr>
                        <a:t>13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WEST GODAVARI</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12,23,116</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12,04,729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18,387</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5,164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843</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4,321</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12,28,280</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12,05,572</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22,708</a:t>
                      </a:r>
                      <a:endParaRPr lang="en-IN" sz="1100" b="0" i="0" u="none" strike="noStrike">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1110545725"/>
                  </a:ext>
                </a:extLst>
              </a:tr>
              <a:tr h="262267">
                <a:tc>
                  <a:txBody>
                    <a:bodyPr/>
                    <a:lstStyle/>
                    <a:p>
                      <a:pPr algn="l" fontAlgn="b"/>
                      <a:r>
                        <a:rPr lang="en-IN" sz="1100" u="none" strike="noStrike">
                          <a:effectLst/>
                        </a:rPr>
                        <a:t>Totals</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1,42,83,724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1,40,71,850</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2,11,874</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88,455</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19,469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68,986</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1,43,72,179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a:effectLst/>
                        </a:rPr>
                        <a:t>1,40,91,319</a:t>
                      </a:r>
                      <a:endParaRPr lang="en-IN" sz="1100" b="0" i="0" u="none" strike="noStrike">
                        <a:solidFill>
                          <a:srgbClr val="000000"/>
                        </a:solidFill>
                        <a:effectLst/>
                        <a:latin typeface="Calibri" panose="020F0502020204030204" pitchFamily="34" charset="0"/>
                      </a:endParaRPr>
                    </a:p>
                  </a:txBody>
                  <a:tcPr marL="9356" marR="9356" marT="9356" marB="0" anchor="b"/>
                </a:tc>
                <a:tc>
                  <a:txBody>
                    <a:bodyPr/>
                    <a:lstStyle/>
                    <a:p>
                      <a:pPr algn="r" fontAlgn="b"/>
                      <a:r>
                        <a:rPr lang="en-IN" sz="1100" u="none" strike="noStrike" dirty="0">
                          <a:effectLst/>
                        </a:rPr>
                        <a:t>2,80,860</a:t>
                      </a:r>
                      <a:endParaRPr lang="en-IN" sz="1100" b="0" i="0" u="none" strike="noStrike" dirty="0">
                        <a:solidFill>
                          <a:srgbClr val="000000"/>
                        </a:solidFill>
                        <a:effectLst/>
                        <a:latin typeface="Calibri" panose="020F0502020204030204" pitchFamily="34" charset="0"/>
                      </a:endParaRPr>
                    </a:p>
                  </a:txBody>
                  <a:tcPr marL="9356" marR="9356" marT="9356" marB="0" anchor="b"/>
                </a:tc>
                <a:extLst>
                  <a:ext uri="{0D108BD9-81ED-4DB2-BD59-A6C34878D82A}">
                    <a16:rowId xmlns:a16="http://schemas.microsoft.com/office/drawing/2014/main" val="816387583"/>
                  </a:ext>
                </a:extLst>
              </a:tr>
            </a:tbl>
          </a:graphicData>
        </a:graphic>
      </p:graphicFrame>
    </p:spTree>
    <p:extLst>
      <p:ext uri="{BB962C8B-B14F-4D97-AF65-F5344CB8AC3E}">
        <p14:creationId xmlns:p14="http://schemas.microsoft.com/office/powerpoint/2010/main" val="225420062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1527260" y="1908628"/>
            <a:ext cx="9962375" cy="477054"/>
          </a:xfrm>
          <a:prstGeom prst="rect">
            <a:avLst/>
          </a:prstGeom>
          <a:noFill/>
        </p:spPr>
        <p:txBody>
          <a:bodyPr wrap="square" rtlCol="0">
            <a:spAutoFit/>
          </a:bodyPr>
          <a:lstStyle/>
          <a:p>
            <a:pPr lvl="0"/>
            <a:r>
              <a:rPr lang="en-US" sz="2500" u="sng" dirty="0">
                <a:solidFill>
                  <a:schemeClr val="accent6">
                    <a:lumMod val="75000"/>
                  </a:schemeClr>
                </a:solidFill>
              </a:rPr>
              <a:t>Eligible Criteria for all Households as per </a:t>
            </a:r>
            <a:r>
              <a:rPr lang="en-IN" sz="2500" u="sng" dirty="0">
                <a:solidFill>
                  <a:schemeClr val="accent6">
                    <a:lumMod val="75000"/>
                  </a:schemeClr>
                </a:solidFill>
              </a:rPr>
              <a:t>G.O.Rt.No.628 dt:15.11.2019</a:t>
            </a:r>
          </a:p>
        </p:txBody>
      </p:sp>
      <p:sp>
        <p:nvSpPr>
          <p:cNvPr id="2" name="TextBox 1">
            <a:extLst>
              <a:ext uri="{FF2B5EF4-FFF2-40B4-BE49-F238E27FC236}">
                <a16:creationId xmlns:a16="http://schemas.microsoft.com/office/drawing/2014/main" id="{95A1A975-536F-4BE2-82D9-4E1C6A1E0454}"/>
              </a:ext>
            </a:extLst>
          </p:cNvPr>
          <p:cNvSpPr txBox="1"/>
          <p:nvPr/>
        </p:nvSpPr>
        <p:spPr>
          <a:xfrm>
            <a:off x="185530" y="2343478"/>
            <a:ext cx="5804453" cy="3970318"/>
          </a:xfrm>
          <a:prstGeom prst="rect">
            <a:avLst/>
          </a:prstGeom>
          <a:noFill/>
        </p:spPr>
        <p:txBody>
          <a:bodyPr wrap="square" rtlCol="0">
            <a:spAutoFit/>
          </a:bodyPr>
          <a:lstStyle/>
          <a:p>
            <a:pPr marL="342900" lvl="0" indent="-342900">
              <a:buFont typeface="+mj-lt"/>
              <a:buAutoNum type="arabicPeriod"/>
            </a:pPr>
            <a:r>
              <a:rPr lang="en-IN" dirty="0">
                <a:solidFill>
                  <a:schemeClr val="accent1"/>
                </a:solidFill>
              </a:rPr>
              <a:t>All Rice Card Holders are eligible. </a:t>
            </a:r>
          </a:p>
          <a:p>
            <a:pPr marL="342900" lvl="0" indent="-342900">
              <a:buFont typeface="+mj-lt"/>
              <a:buAutoNum type="arabicPeriod"/>
            </a:pPr>
            <a:r>
              <a:rPr lang="en-IN" dirty="0">
                <a:solidFill>
                  <a:schemeClr val="accent1"/>
                </a:solidFill>
              </a:rPr>
              <a:t>Families which are eligible for YSR Pension Kanuka Card and </a:t>
            </a:r>
            <a:r>
              <a:rPr lang="en-IN" dirty="0" err="1">
                <a:solidFill>
                  <a:schemeClr val="accent1"/>
                </a:solidFill>
              </a:rPr>
              <a:t>Jagananna</a:t>
            </a:r>
            <a:r>
              <a:rPr lang="en-IN" dirty="0">
                <a:solidFill>
                  <a:schemeClr val="accent1"/>
                </a:solidFill>
              </a:rPr>
              <a:t> Vidya and </a:t>
            </a:r>
            <a:r>
              <a:rPr lang="en-IN" dirty="0" err="1">
                <a:solidFill>
                  <a:schemeClr val="accent1"/>
                </a:solidFill>
              </a:rPr>
              <a:t>Vasathi</a:t>
            </a:r>
            <a:r>
              <a:rPr lang="en-IN" dirty="0">
                <a:solidFill>
                  <a:schemeClr val="accent1"/>
                </a:solidFill>
              </a:rPr>
              <a:t> </a:t>
            </a:r>
            <a:r>
              <a:rPr lang="en-IN" dirty="0" err="1">
                <a:solidFill>
                  <a:schemeClr val="accent1"/>
                </a:solidFill>
              </a:rPr>
              <a:t>Deevena</a:t>
            </a:r>
            <a:r>
              <a:rPr lang="en-IN" dirty="0">
                <a:solidFill>
                  <a:schemeClr val="accent1"/>
                </a:solidFill>
              </a:rPr>
              <a:t> Card are also eligible.</a:t>
            </a:r>
          </a:p>
          <a:p>
            <a:pPr marL="342900" lvl="0" indent="-342900">
              <a:buFont typeface="+mj-lt"/>
              <a:buAutoNum type="arabicPeriod"/>
            </a:pPr>
            <a:r>
              <a:rPr lang="en-US" b="1" u="sng" dirty="0">
                <a:solidFill>
                  <a:schemeClr val="accent1"/>
                </a:solidFill>
              </a:rPr>
              <a:t>Land owners holding: </a:t>
            </a:r>
            <a:endParaRPr lang="en-IN" b="1" u="sng" dirty="0">
              <a:solidFill>
                <a:schemeClr val="accent1"/>
              </a:solidFill>
            </a:endParaRPr>
          </a:p>
          <a:p>
            <a:pPr lvl="2"/>
            <a:r>
              <a:rPr lang="en-US" dirty="0">
                <a:solidFill>
                  <a:schemeClr val="accent1"/>
                </a:solidFill>
              </a:rPr>
              <a:t>a. Less than 12.00 Acres of wet land </a:t>
            </a:r>
            <a:endParaRPr lang="en-IN" dirty="0">
              <a:solidFill>
                <a:schemeClr val="accent1"/>
              </a:solidFill>
            </a:endParaRPr>
          </a:p>
          <a:p>
            <a:pPr lvl="2"/>
            <a:r>
              <a:rPr lang="en-US" dirty="0">
                <a:solidFill>
                  <a:schemeClr val="accent1"/>
                </a:solidFill>
              </a:rPr>
              <a:t>b. Less than 35.00 Acres of dry land </a:t>
            </a:r>
            <a:endParaRPr lang="en-IN" dirty="0">
              <a:solidFill>
                <a:schemeClr val="accent1"/>
              </a:solidFill>
            </a:endParaRPr>
          </a:p>
          <a:p>
            <a:pPr lvl="2"/>
            <a:r>
              <a:rPr lang="en-US" dirty="0">
                <a:solidFill>
                  <a:schemeClr val="accent1"/>
                </a:solidFill>
              </a:rPr>
              <a:t>c. Total less than 35.00 Acres (Wet &amp; Dry) </a:t>
            </a:r>
            <a:endParaRPr lang="en-IN" dirty="0">
              <a:solidFill>
                <a:schemeClr val="accent1"/>
              </a:solidFill>
            </a:endParaRPr>
          </a:p>
          <a:p>
            <a:pPr marL="342900" lvl="0" indent="-342900">
              <a:buFont typeface="+mj-lt"/>
              <a:buAutoNum type="arabicPeriod"/>
            </a:pPr>
            <a:r>
              <a:rPr lang="en-US" b="1" u="sng" dirty="0">
                <a:solidFill>
                  <a:schemeClr val="accent1"/>
                </a:solidFill>
              </a:rPr>
              <a:t>Annual income of the Households: </a:t>
            </a:r>
            <a:endParaRPr lang="en-IN" b="1" u="sng" dirty="0">
              <a:solidFill>
                <a:schemeClr val="accent1"/>
              </a:solidFill>
            </a:endParaRPr>
          </a:p>
          <a:p>
            <a:pPr lvl="0"/>
            <a:r>
              <a:rPr lang="en-IN" b="1" dirty="0">
                <a:solidFill>
                  <a:schemeClr val="accent1"/>
                </a:solidFill>
              </a:rPr>
              <a:t>      </a:t>
            </a:r>
            <a:r>
              <a:rPr lang="en-US" dirty="0">
                <a:solidFill>
                  <a:schemeClr val="accent1"/>
                </a:solidFill>
              </a:rPr>
              <a:t>a. All households whose annual income is less than or up </a:t>
            </a:r>
          </a:p>
          <a:p>
            <a:pPr lvl="0"/>
            <a:r>
              <a:rPr lang="en-US" dirty="0">
                <a:solidFill>
                  <a:schemeClr val="accent1"/>
                </a:solidFill>
              </a:rPr>
              <a:t>          to Rs.5.00 Lakhs (Salary certificate evidence) </a:t>
            </a:r>
            <a:endParaRPr lang="en-IN" dirty="0">
              <a:solidFill>
                <a:schemeClr val="accent1"/>
              </a:solidFill>
            </a:endParaRPr>
          </a:p>
          <a:p>
            <a:pPr lvl="0"/>
            <a:r>
              <a:rPr lang="en-IN" dirty="0">
                <a:solidFill>
                  <a:schemeClr val="accent1"/>
                </a:solidFill>
              </a:rPr>
              <a:t>      </a:t>
            </a:r>
            <a:r>
              <a:rPr lang="en-US" dirty="0">
                <a:solidFill>
                  <a:schemeClr val="accent1"/>
                </a:solidFill>
              </a:rPr>
              <a:t>b. Income Tax Payers: Families who are filing Income Tax    </a:t>
            </a:r>
          </a:p>
          <a:p>
            <a:pPr lvl="0"/>
            <a:r>
              <a:rPr lang="en-US" dirty="0">
                <a:solidFill>
                  <a:schemeClr val="accent1"/>
                </a:solidFill>
              </a:rPr>
              <a:t>          Returns for annual income up to Rs.5.00 Lakhs are   </a:t>
            </a:r>
          </a:p>
          <a:p>
            <a:pPr lvl="0"/>
            <a:r>
              <a:rPr lang="en-US" dirty="0">
                <a:solidFill>
                  <a:schemeClr val="accent1"/>
                </a:solidFill>
              </a:rPr>
              <a:t>          eligible (Income Tax Return evidence). </a:t>
            </a:r>
            <a:endParaRPr lang="en-IN" dirty="0">
              <a:solidFill>
                <a:schemeClr val="accent1"/>
              </a:solidFill>
            </a:endParaRPr>
          </a:p>
        </p:txBody>
      </p:sp>
      <p:sp>
        <p:nvSpPr>
          <p:cNvPr id="6" name="TextBox 5">
            <a:extLst>
              <a:ext uri="{FF2B5EF4-FFF2-40B4-BE49-F238E27FC236}">
                <a16:creationId xmlns:a16="http://schemas.microsoft.com/office/drawing/2014/main" id="{3F44A36E-7861-4D61-9C5F-03F66D1D5207}"/>
              </a:ext>
            </a:extLst>
          </p:cNvPr>
          <p:cNvSpPr txBox="1"/>
          <p:nvPr/>
        </p:nvSpPr>
        <p:spPr>
          <a:xfrm>
            <a:off x="6096000" y="2328069"/>
            <a:ext cx="5618922" cy="4486100"/>
          </a:xfrm>
          <a:prstGeom prst="rect">
            <a:avLst/>
          </a:prstGeom>
          <a:noFill/>
        </p:spPr>
        <p:txBody>
          <a:bodyPr wrap="square" rtlCol="0">
            <a:spAutoFit/>
          </a:bodyPr>
          <a:lstStyle/>
          <a:p>
            <a:pPr lvl="0" algn="just">
              <a:lnSpc>
                <a:spcPct val="150000"/>
              </a:lnSpc>
            </a:pPr>
            <a:r>
              <a:rPr lang="en-US" sz="1600" b="1" dirty="0">
                <a:solidFill>
                  <a:schemeClr val="accent1"/>
                </a:solidFill>
              </a:rPr>
              <a:t>5. Employees:</a:t>
            </a:r>
            <a:r>
              <a:rPr lang="en-US" sz="1600" dirty="0">
                <a:solidFill>
                  <a:schemeClr val="accent1"/>
                </a:solidFill>
              </a:rPr>
              <a:t> Any employee, other than permanent Government employee/ pensioner, whose annual income is less than or </a:t>
            </a:r>
            <a:r>
              <a:rPr lang="en-US" sz="1600" dirty="0" err="1">
                <a:solidFill>
                  <a:schemeClr val="accent1"/>
                </a:solidFill>
              </a:rPr>
              <a:t>upto</a:t>
            </a:r>
            <a:r>
              <a:rPr lang="en-US" sz="1600" dirty="0">
                <a:solidFill>
                  <a:schemeClr val="accent1"/>
                </a:solidFill>
              </a:rPr>
              <a:t> </a:t>
            </a:r>
          </a:p>
          <a:p>
            <a:pPr lvl="0" algn="just">
              <a:lnSpc>
                <a:spcPct val="150000"/>
              </a:lnSpc>
            </a:pPr>
            <a:r>
              <a:rPr lang="en-US" sz="1600" dirty="0">
                <a:solidFill>
                  <a:schemeClr val="accent1"/>
                </a:solidFill>
              </a:rPr>
              <a:t>       Rs.5.00 Lakhs is eligible. It includes outsourcing, Contract, Part time employees, Sanitary workers, Honorarium based employees </a:t>
            </a:r>
          </a:p>
          <a:p>
            <a:pPr lvl="0" algn="just">
              <a:lnSpc>
                <a:spcPct val="150000"/>
              </a:lnSpc>
            </a:pPr>
            <a:r>
              <a:rPr lang="en-US" sz="1600" dirty="0">
                <a:solidFill>
                  <a:schemeClr val="accent1"/>
                </a:solidFill>
              </a:rPr>
              <a:t>        working in Government sector and employees of Private sector. </a:t>
            </a:r>
          </a:p>
          <a:p>
            <a:pPr lvl="0" algn="just">
              <a:lnSpc>
                <a:spcPct val="150000"/>
              </a:lnSpc>
            </a:pPr>
            <a:r>
              <a:rPr lang="en-US" sz="1600" dirty="0">
                <a:solidFill>
                  <a:schemeClr val="accent1"/>
                </a:solidFill>
              </a:rPr>
              <a:t>6. </a:t>
            </a:r>
            <a:r>
              <a:rPr lang="en-US" sz="1600" b="1" u="sng" dirty="0">
                <a:solidFill>
                  <a:schemeClr val="accent1"/>
                </a:solidFill>
              </a:rPr>
              <a:t>Municipal Property Tax Payers</a:t>
            </a:r>
            <a:r>
              <a:rPr lang="en-US" sz="1600" dirty="0">
                <a:solidFill>
                  <a:schemeClr val="accent1"/>
                </a:solidFill>
              </a:rPr>
              <a:t>: All households paying Municipal Property Tax for the area less than 3000 SFT (334 Sq. Yds) </a:t>
            </a:r>
            <a:endParaRPr lang="en-IN" sz="1600" dirty="0">
              <a:solidFill>
                <a:schemeClr val="accent1"/>
              </a:solidFill>
            </a:endParaRPr>
          </a:p>
          <a:p>
            <a:pPr lvl="0" algn="just">
              <a:lnSpc>
                <a:spcPct val="150000"/>
              </a:lnSpc>
            </a:pPr>
            <a:r>
              <a:rPr lang="en-US" sz="1600" dirty="0">
                <a:solidFill>
                  <a:schemeClr val="accent1"/>
                </a:solidFill>
              </a:rPr>
              <a:t>7. </a:t>
            </a:r>
            <a:r>
              <a:rPr lang="en-US" sz="1600" b="1" u="sng" dirty="0">
                <a:solidFill>
                  <a:schemeClr val="accent1"/>
                </a:solidFill>
              </a:rPr>
              <a:t>Personal Vehicle: </a:t>
            </a:r>
            <a:r>
              <a:rPr lang="en-US" sz="1600" dirty="0">
                <a:solidFill>
                  <a:schemeClr val="accent1"/>
                </a:solidFill>
              </a:rPr>
              <a:t>Families/Households not having more than one personal car.</a:t>
            </a:r>
            <a:endParaRPr lang="en-IN" sz="1600" dirty="0">
              <a:solidFill>
                <a:schemeClr val="accent1"/>
              </a:solidFill>
            </a:endParaRPr>
          </a:p>
        </p:txBody>
      </p:sp>
    </p:spTree>
    <p:extLst>
      <p:ext uri="{BB962C8B-B14F-4D97-AF65-F5344CB8AC3E}">
        <p14:creationId xmlns:p14="http://schemas.microsoft.com/office/powerpoint/2010/main" val="267491007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D1732B25-3F9F-435D-9C82-45AED18169DF}"/>
              </a:ext>
            </a:extLst>
          </p:cNvPr>
          <p:cNvSpPr txBox="1">
            <a:spLocks noChangeArrowheads="1"/>
          </p:cNvSpPr>
          <p:nvPr/>
        </p:nvSpPr>
        <p:spPr bwMode="auto">
          <a:xfrm>
            <a:off x="4996070" y="1891716"/>
            <a:ext cx="7003609" cy="3224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41" rIns="6094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rgbClr val="000000"/>
                </a:solidFill>
                <a:latin typeface="Calibri" panose="020F0502020204030204" pitchFamily="34" charset="0"/>
                <a:cs typeface="Arial" panose="020B0604020202020204" pitchFamily="34" charset="0"/>
              </a:defRPr>
            </a:lvl9pPr>
          </a:lstStyle>
          <a:p>
            <a:pPr algn="ctr"/>
            <a:endParaRPr lang="en-US" sz="2000" dirty="0">
              <a:solidFill>
                <a:schemeClr val="accent1"/>
              </a:solidFill>
              <a:latin typeface="Times New Roman" panose="02020603050405020304" pitchFamily="18" charset="0"/>
              <a:cs typeface="Times New Roman" panose="02020603050405020304" pitchFamily="18" charset="0"/>
            </a:endParaRPr>
          </a:p>
          <a:p>
            <a:pPr algn="ctr"/>
            <a:endParaRPr lang="en-US" sz="2000" dirty="0">
              <a:solidFill>
                <a:schemeClr val="accent1"/>
              </a:solidFill>
              <a:latin typeface="Times New Roman" panose="02020603050405020304" pitchFamily="18" charset="0"/>
              <a:cs typeface="Times New Roman" panose="02020603050405020304" pitchFamily="18" charset="0"/>
            </a:endParaRPr>
          </a:p>
          <a:p>
            <a:pPr algn="ctr"/>
            <a:r>
              <a:rPr lang="en-US" sz="2500" dirty="0">
                <a:solidFill>
                  <a:schemeClr val="accent1"/>
                </a:solidFill>
                <a:latin typeface="Times New Roman" panose="02020603050405020304" pitchFamily="18" charset="0"/>
                <a:cs typeface="Times New Roman" panose="02020603050405020304" pitchFamily="18" charset="0"/>
              </a:rPr>
              <a:t>Service Name	:	New </a:t>
            </a:r>
            <a:r>
              <a:rPr lang="en-US" sz="2500" dirty="0" err="1">
                <a:solidFill>
                  <a:schemeClr val="accent1"/>
                </a:solidFill>
                <a:latin typeface="Times New Roman" panose="02020603050405020304" pitchFamily="18" charset="0"/>
                <a:cs typeface="Times New Roman" panose="02020603050405020304" pitchFamily="18" charset="0"/>
              </a:rPr>
              <a:t>Aarogyasri</a:t>
            </a:r>
            <a:r>
              <a:rPr lang="en-US" sz="2500" dirty="0">
                <a:solidFill>
                  <a:schemeClr val="accent1"/>
                </a:solidFill>
                <a:latin typeface="Times New Roman" panose="02020603050405020304" pitchFamily="18" charset="0"/>
                <a:cs typeface="Times New Roman" panose="02020603050405020304" pitchFamily="18" charset="0"/>
              </a:rPr>
              <a:t> Health Card</a:t>
            </a:r>
          </a:p>
          <a:p>
            <a:endParaRPr lang="en-US" sz="2000" dirty="0">
              <a:solidFill>
                <a:schemeClr val="accent1"/>
              </a:solidFill>
              <a:latin typeface="Times New Roman" panose="02020603050405020304" pitchFamily="18" charset="0"/>
              <a:cs typeface="Times New Roman" panose="02020603050405020304" pitchFamily="18" charset="0"/>
            </a:endParaRPr>
          </a:p>
          <a:p>
            <a:endParaRPr lang="en-IN" sz="2000" dirty="0">
              <a:solidFill>
                <a:schemeClr val="accent1"/>
              </a:solidFill>
              <a:latin typeface="Times New Roman" panose="02020603050405020304" pitchFamily="18" charset="0"/>
              <a:cs typeface="Times New Roman" panose="02020603050405020304" pitchFamily="18" charset="0"/>
            </a:endParaRPr>
          </a:p>
          <a:p>
            <a:r>
              <a:rPr lang="en-US" sz="2300" dirty="0">
                <a:solidFill>
                  <a:schemeClr val="accent1"/>
                </a:solidFill>
                <a:latin typeface="Times New Roman" panose="02020603050405020304" pitchFamily="18" charset="0"/>
                <a:cs typeface="Times New Roman" panose="02020603050405020304" pitchFamily="18" charset="0"/>
              </a:rPr>
              <a:t>Department Name : Dr YSR </a:t>
            </a:r>
            <a:r>
              <a:rPr lang="en-US" sz="2300" dirty="0" err="1">
                <a:solidFill>
                  <a:schemeClr val="accent1"/>
                </a:solidFill>
                <a:latin typeface="Times New Roman" panose="02020603050405020304" pitchFamily="18" charset="0"/>
                <a:cs typeface="Times New Roman" panose="02020603050405020304" pitchFamily="18" charset="0"/>
              </a:rPr>
              <a:t>Aarogyasri</a:t>
            </a:r>
            <a:r>
              <a:rPr lang="en-US" sz="2300" dirty="0">
                <a:solidFill>
                  <a:schemeClr val="accent1"/>
                </a:solidFill>
                <a:latin typeface="Times New Roman" panose="02020603050405020304" pitchFamily="18" charset="0"/>
                <a:cs typeface="Times New Roman" panose="02020603050405020304" pitchFamily="18" charset="0"/>
              </a:rPr>
              <a:t> Health Care Trust</a:t>
            </a:r>
            <a:endParaRPr lang="en-IN" sz="2300" dirty="0">
              <a:solidFill>
                <a:schemeClr val="accent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pic>
        <p:nvPicPr>
          <p:cNvPr id="2" name="Picture 1">
            <a:extLst>
              <a:ext uri="{FF2B5EF4-FFF2-40B4-BE49-F238E27FC236}">
                <a16:creationId xmlns:a16="http://schemas.microsoft.com/office/drawing/2014/main" id="{5563ADB7-DFBF-4B14-8289-BD0864229D49}"/>
              </a:ext>
            </a:extLst>
          </p:cNvPr>
          <p:cNvPicPr>
            <a:picLocks noChangeAspect="1"/>
          </p:cNvPicPr>
          <p:nvPr/>
        </p:nvPicPr>
        <p:blipFill>
          <a:blip r:embed="rId5"/>
          <a:stretch>
            <a:fillRect/>
          </a:stretch>
        </p:blipFill>
        <p:spPr>
          <a:xfrm>
            <a:off x="835709" y="1891716"/>
            <a:ext cx="2715874" cy="4496313"/>
          </a:xfrm>
          <a:prstGeom prst="rect">
            <a:avLst/>
          </a:prstGeom>
        </p:spPr>
      </p:pic>
      <p:sp>
        <p:nvSpPr>
          <p:cNvPr id="3" name="TextBox 2">
            <a:extLst>
              <a:ext uri="{FF2B5EF4-FFF2-40B4-BE49-F238E27FC236}">
                <a16:creationId xmlns:a16="http://schemas.microsoft.com/office/drawing/2014/main" id="{58ED966E-CC95-40A0-8844-7A6DBA3197DA}"/>
              </a:ext>
            </a:extLst>
          </p:cNvPr>
          <p:cNvSpPr txBox="1"/>
          <p:nvPr/>
        </p:nvSpPr>
        <p:spPr>
          <a:xfrm>
            <a:off x="1385781" y="6370431"/>
            <a:ext cx="1430200" cy="400110"/>
          </a:xfrm>
          <a:prstGeom prst="rect">
            <a:avLst/>
          </a:prstGeom>
          <a:noFill/>
        </p:spPr>
        <p:txBody>
          <a:bodyPr wrap="none" rtlCol="0">
            <a:spAutoFit/>
          </a:bodyPr>
          <a:lstStyle/>
          <a:p>
            <a:r>
              <a:rPr lang="en-IN" sz="2000" u="sng" dirty="0">
                <a:solidFill>
                  <a:schemeClr val="accent1"/>
                </a:solidFill>
                <a:latin typeface="Times New Roman" panose="02020603050405020304" pitchFamily="18" charset="0"/>
                <a:cs typeface="Times New Roman" panose="02020603050405020304" pitchFamily="18" charset="0"/>
              </a:rPr>
              <a:t>Health Card</a:t>
            </a:r>
          </a:p>
        </p:txBody>
      </p:sp>
    </p:spTree>
    <p:extLst>
      <p:ext uri="{BB962C8B-B14F-4D97-AF65-F5344CB8AC3E}">
        <p14:creationId xmlns:p14="http://schemas.microsoft.com/office/powerpoint/2010/main" val="96396719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245660" y="2292824"/>
            <a:ext cx="5636525" cy="3385542"/>
          </a:xfrm>
          <a:prstGeom prst="rect">
            <a:avLst/>
          </a:prstGeom>
          <a:noFill/>
        </p:spPr>
        <p:txBody>
          <a:bodyPr wrap="square" rtlCol="0">
            <a:spAutoFit/>
          </a:bodyPr>
          <a:lstStyle/>
          <a:p>
            <a:pPr lvl="0"/>
            <a:r>
              <a:rPr lang="en-US" sz="2000" b="1" u="sng" dirty="0">
                <a:solidFill>
                  <a:schemeClr val="accent6">
                    <a:lumMod val="75000"/>
                  </a:schemeClr>
                </a:solidFill>
              </a:rPr>
              <a:t>Login to </a:t>
            </a:r>
            <a:r>
              <a:rPr lang="en-US" sz="2000" b="1" u="sng" dirty="0" err="1">
                <a:solidFill>
                  <a:schemeClr val="accent6">
                    <a:lumMod val="75000"/>
                  </a:schemeClr>
                </a:solidFill>
              </a:rPr>
              <a:t>Grama</a:t>
            </a:r>
            <a:r>
              <a:rPr lang="en-US" sz="2000" b="1" u="sng" dirty="0">
                <a:solidFill>
                  <a:schemeClr val="accent6">
                    <a:lumMod val="75000"/>
                  </a:schemeClr>
                </a:solidFill>
              </a:rPr>
              <a:t> Ward </a:t>
            </a:r>
            <a:r>
              <a:rPr lang="en-US" sz="2000" b="1" u="sng" dirty="0" err="1">
                <a:solidFill>
                  <a:schemeClr val="accent6">
                    <a:lumMod val="75000"/>
                  </a:schemeClr>
                </a:solidFill>
              </a:rPr>
              <a:t>Sachivalayam</a:t>
            </a:r>
            <a:r>
              <a:rPr lang="en-US" sz="2000" b="1" u="sng" dirty="0">
                <a:solidFill>
                  <a:schemeClr val="accent6">
                    <a:lumMod val="75000"/>
                  </a:schemeClr>
                </a:solidFill>
              </a:rPr>
              <a:t> portal</a:t>
            </a:r>
            <a:endParaRPr lang="en-IN" sz="2000" b="1" u="sng" dirty="0">
              <a:solidFill>
                <a:schemeClr val="accent6">
                  <a:lumMod val="75000"/>
                </a:schemeClr>
              </a:solidFill>
            </a:endParaRPr>
          </a:p>
          <a:p>
            <a:pPr marL="800100" lvl="1" indent="-342900">
              <a:buFont typeface="+mj-lt"/>
              <a:buAutoNum type="arabicPeriod"/>
            </a:pPr>
            <a:r>
              <a:rPr lang="en-US" dirty="0">
                <a:solidFill>
                  <a:schemeClr val="accent1"/>
                </a:solidFill>
              </a:rPr>
              <a:t>Open an Internet Browser (Google Chrome)</a:t>
            </a:r>
            <a:endParaRPr lang="en-IN" sz="1400" dirty="0">
              <a:solidFill>
                <a:schemeClr val="accent1"/>
              </a:solidFill>
            </a:endParaRPr>
          </a:p>
          <a:p>
            <a:pPr marL="800100" lvl="1" indent="-342900">
              <a:buFont typeface="+mj-lt"/>
              <a:buAutoNum type="arabicPeriod"/>
            </a:pPr>
            <a:r>
              <a:rPr lang="en-US" dirty="0">
                <a:solidFill>
                  <a:schemeClr val="accent1"/>
                </a:solidFill>
              </a:rPr>
              <a:t>Enter the following URL</a:t>
            </a:r>
            <a:r>
              <a:rPr lang="en-IN" sz="1400" dirty="0">
                <a:solidFill>
                  <a:schemeClr val="accent1"/>
                </a:solidFill>
              </a:rPr>
              <a:t> </a:t>
            </a:r>
            <a:r>
              <a:rPr lang="en-US" b="1" u="sng" dirty="0">
                <a:solidFill>
                  <a:schemeClr val="accent1"/>
                </a:solidFill>
              </a:rPr>
              <a:t>https://gramawardsachivalayam.ap.gov.in/GSWS/Home/Main</a:t>
            </a:r>
            <a:endParaRPr lang="en-IN" b="1" dirty="0">
              <a:solidFill>
                <a:schemeClr val="accent1"/>
              </a:solidFill>
            </a:endParaRPr>
          </a:p>
          <a:p>
            <a:pPr marL="800100" lvl="1" indent="-342900">
              <a:buFont typeface="+mj-lt"/>
              <a:buAutoNum type="arabicPeriod"/>
            </a:pPr>
            <a:r>
              <a:rPr lang="en-US" dirty="0">
                <a:solidFill>
                  <a:schemeClr val="accent1"/>
                </a:solidFill>
              </a:rPr>
              <a:t>Once the above portal is opened, from the righthand side corner, click on LOGIN</a:t>
            </a:r>
            <a:endParaRPr lang="en-IN" sz="1400" dirty="0">
              <a:solidFill>
                <a:schemeClr val="accent1"/>
              </a:solidFill>
            </a:endParaRPr>
          </a:p>
          <a:p>
            <a:pPr marL="800100" lvl="1" indent="-342900">
              <a:buFont typeface="+mj-lt"/>
              <a:buAutoNum type="arabicPeriod"/>
            </a:pPr>
            <a:r>
              <a:rPr lang="en-US" dirty="0">
                <a:solidFill>
                  <a:schemeClr val="accent1"/>
                </a:solidFill>
              </a:rPr>
              <a:t>Login screen will be displayed as shown:</a:t>
            </a:r>
          </a:p>
          <a:p>
            <a:pPr marL="800100" lvl="1" indent="-342900">
              <a:buFont typeface="+mj-lt"/>
              <a:buAutoNum type="arabicPeriod"/>
            </a:pPr>
            <a:r>
              <a:rPr lang="en-US" dirty="0">
                <a:solidFill>
                  <a:schemeClr val="accent1"/>
                </a:solidFill>
              </a:rPr>
              <a:t>Enter Username, Password and Captcha value</a:t>
            </a:r>
            <a:endParaRPr lang="en-IN" dirty="0">
              <a:solidFill>
                <a:schemeClr val="accent1"/>
              </a:solidFill>
            </a:endParaRPr>
          </a:p>
          <a:p>
            <a:pPr marL="800100" lvl="1" indent="-342900">
              <a:buFont typeface="+mj-lt"/>
              <a:buAutoNum type="arabicPeriod"/>
            </a:pPr>
            <a:r>
              <a:rPr lang="en-US" dirty="0">
                <a:solidFill>
                  <a:schemeClr val="accent1"/>
                </a:solidFill>
              </a:rPr>
              <a:t>Click on Login Now</a:t>
            </a:r>
            <a:endParaRPr lang="en-IN" dirty="0">
              <a:solidFill>
                <a:schemeClr val="accent1"/>
              </a:solidFill>
            </a:endParaRPr>
          </a:p>
          <a:p>
            <a:pPr lvl="1"/>
            <a:endParaRPr lang="en-IN" sz="1400" dirty="0">
              <a:solidFill>
                <a:schemeClr val="accent1"/>
              </a:solidFill>
            </a:endParaRPr>
          </a:p>
          <a:p>
            <a:endParaRPr lang="en-IN" dirty="0">
              <a:solidFill>
                <a:schemeClr val="accent1"/>
              </a:solidFill>
            </a:endParaRPr>
          </a:p>
        </p:txBody>
      </p:sp>
      <p:pic>
        <p:nvPicPr>
          <p:cNvPr id="49" name="Picture 48">
            <a:extLst>
              <a:ext uri="{FF2B5EF4-FFF2-40B4-BE49-F238E27FC236}">
                <a16:creationId xmlns:a16="http://schemas.microsoft.com/office/drawing/2014/main" id="{BE8FFE89-84CD-48B4-A97D-DDA6DC83CE74}"/>
              </a:ext>
            </a:extLst>
          </p:cNvPr>
          <p:cNvPicPr>
            <a:picLocks noChangeAspect="1"/>
          </p:cNvPicPr>
          <p:nvPr/>
        </p:nvPicPr>
        <p:blipFill>
          <a:blip r:embed="rId5"/>
          <a:stretch>
            <a:fillRect/>
          </a:stretch>
        </p:blipFill>
        <p:spPr>
          <a:xfrm>
            <a:off x="5882184" y="1926247"/>
            <a:ext cx="6064155" cy="3925913"/>
          </a:xfrm>
          <a:prstGeom prst="rect">
            <a:avLst/>
          </a:prstGeom>
          <a:ln w="25400">
            <a:solidFill>
              <a:srgbClr val="FF0000"/>
            </a:solidFill>
          </a:ln>
        </p:spPr>
      </p:pic>
      <p:sp>
        <p:nvSpPr>
          <p:cNvPr id="2" name="TextBox 1">
            <a:extLst>
              <a:ext uri="{FF2B5EF4-FFF2-40B4-BE49-F238E27FC236}">
                <a16:creationId xmlns:a16="http://schemas.microsoft.com/office/drawing/2014/main" id="{5065B422-F1B8-4931-B2A9-40D377B7A232}"/>
              </a:ext>
            </a:extLst>
          </p:cNvPr>
          <p:cNvSpPr txBox="1"/>
          <p:nvPr/>
        </p:nvSpPr>
        <p:spPr>
          <a:xfrm>
            <a:off x="1584130" y="1709534"/>
            <a:ext cx="4015458" cy="477054"/>
          </a:xfrm>
          <a:prstGeom prst="rect">
            <a:avLst/>
          </a:prstGeom>
          <a:noFill/>
        </p:spPr>
        <p:txBody>
          <a:bodyPr wrap="none" rtlCol="0">
            <a:spAutoFit/>
          </a:bodyPr>
          <a:lstStyle/>
          <a:p>
            <a:r>
              <a:rPr lang="en-US" sz="2500" b="1" u="sng" dirty="0">
                <a:solidFill>
                  <a:schemeClr val="accent6">
                    <a:lumMod val="75000"/>
                  </a:schemeClr>
                </a:solidFill>
              </a:rPr>
              <a:t>New Application Enrollment:</a:t>
            </a:r>
          </a:p>
        </p:txBody>
      </p:sp>
    </p:spTree>
    <p:extLst>
      <p:ext uri="{BB962C8B-B14F-4D97-AF65-F5344CB8AC3E}">
        <p14:creationId xmlns:p14="http://schemas.microsoft.com/office/powerpoint/2010/main" val="385994147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245660" y="2292824"/>
            <a:ext cx="5636525" cy="2339102"/>
          </a:xfrm>
          <a:prstGeom prst="rect">
            <a:avLst/>
          </a:prstGeom>
          <a:noFill/>
        </p:spPr>
        <p:txBody>
          <a:bodyPr wrap="square" rtlCol="0">
            <a:spAutoFit/>
          </a:bodyPr>
          <a:lstStyle/>
          <a:p>
            <a:pPr lvl="0"/>
            <a:r>
              <a:rPr lang="en-US" sz="2000" b="1" u="sng" dirty="0">
                <a:solidFill>
                  <a:schemeClr val="accent6">
                    <a:lumMod val="75000"/>
                  </a:schemeClr>
                </a:solidFill>
              </a:rPr>
              <a:t>Navigating to </a:t>
            </a:r>
            <a:r>
              <a:rPr lang="en-US" sz="2000" b="1" u="sng" dirty="0" err="1">
                <a:solidFill>
                  <a:schemeClr val="accent6">
                    <a:lumMod val="75000"/>
                  </a:schemeClr>
                </a:solidFill>
              </a:rPr>
              <a:t>Aarogyasri</a:t>
            </a:r>
            <a:r>
              <a:rPr lang="en-US" sz="2000" b="1" u="sng" dirty="0">
                <a:solidFill>
                  <a:schemeClr val="accent6">
                    <a:lumMod val="75000"/>
                  </a:schemeClr>
                </a:solidFill>
              </a:rPr>
              <a:t> application</a:t>
            </a:r>
            <a:endParaRPr lang="en-IN" sz="2000" b="1" u="sng" dirty="0">
              <a:solidFill>
                <a:schemeClr val="accent6">
                  <a:lumMod val="75000"/>
                </a:schemeClr>
              </a:solidFill>
            </a:endParaRPr>
          </a:p>
          <a:p>
            <a:pPr marL="800100" lvl="1" indent="-342900">
              <a:lnSpc>
                <a:spcPct val="150000"/>
              </a:lnSpc>
              <a:buFont typeface="+mj-lt"/>
              <a:buAutoNum type="arabicPeriod"/>
            </a:pPr>
            <a:r>
              <a:rPr lang="en-US" dirty="0">
                <a:solidFill>
                  <a:schemeClr val="accent1"/>
                </a:solidFill>
              </a:rPr>
              <a:t>Once you login to </a:t>
            </a:r>
            <a:r>
              <a:rPr lang="en-US" dirty="0" err="1">
                <a:solidFill>
                  <a:schemeClr val="accent1"/>
                </a:solidFill>
              </a:rPr>
              <a:t>Grama</a:t>
            </a:r>
            <a:r>
              <a:rPr lang="en-US" dirty="0">
                <a:solidFill>
                  <a:schemeClr val="accent1"/>
                </a:solidFill>
              </a:rPr>
              <a:t> Ward </a:t>
            </a:r>
            <a:r>
              <a:rPr lang="en-US" dirty="0" err="1">
                <a:solidFill>
                  <a:schemeClr val="accent1"/>
                </a:solidFill>
              </a:rPr>
              <a:t>Sachivalayam</a:t>
            </a:r>
            <a:r>
              <a:rPr lang="en-US" dirty="0">
                <a:solidFill>
                  <a:schemeClr val="accent1"/>
                </a:solidFill>
              </a:rPr>
              <a:t> portal, navigate towards the end of the page</a:t>
            </a:r>
            <a:endParaRPr lang="en-IN" sz="1400" dirty="0">
              <a:solidFill>
                <a:schemeClr val="accent1"/>
              </a:solidFill>
            </a:endParaRPr>
          </a:p>
          <a:p>
            <a:pPr marL="800100" lvl="1" indent="-342900">
              <a:lnSpc>
                <a:spcPct val="150000"/>
              </a:lnSpc>
              <a:buFont typeface="+mj-lt"/>
              <a:buAutoNum type="arabicPeriod"/>
            </a:pPr>
            <a:r>
              <a:rPr lang="en-US" dirty="0">
                <a:solidFill>
                  <a:schemeClr val="accent1"/>
                </a:solidFill>
              </a:rPr>
              <a:t>On the righthand side of the page, you will notice “</a:t>
            </a:r>
            <a:r>
              <a:rPr lang="en-US" dirty="0" err="1">
                <a:solidFill>
                  <a:schemeClr val="accent1"/>
                </a:solidFill>
              </a:rPr>
              <a:t>Aarogyasri</a:t>
            </a:r>
            <a:r>
              <a:rPr lang="en-US" dirty="0">
                <a:solidFill>
                  <a:schemeClr val="accent1"/>
                </a:solidFill>
              </a:rPr>
              <a:t> Card Registration” </a:t>
            </a:r>
            <a:endParaRPr lang="en-IN" sz="1400" dirty="0">
              <a:solidFill>
                <a:schemeClr val="accent1"/>
              </a:solidFill>
            </a:endParaRPr>
          </a:p>
          <a:p>
            <a:endParaRPr lang="en-IN" dirty="0"/>
          </a:p>
        </p:txBody>
      </p:sp>
      <p:pic>
        <p:nvPicPr>
          <p:cNvPr id="9" name="Picture 8">
            <a:extLst>
              <a:ext uri="{FF2B5EF4-FFF2-40B4-BE49-F238E27FC236}">
                <a16:creationId xmlns:a16="http://schemas.microsoft.com/office/drawing/2014/main" id="{154E7F80-989E-4E42-8D67-276DC1C103F1}"/>
              </a:ext>
            </a:extLst>
          </p:cNvPr>
          <p:cNvPicPr>
            <a:picLocks noChangeAspect="1"/>
          </p:cNvPicPr>
          <p:nvPr/>
        </p:nvPicPr>
        <p:blipFill>
          <a:blip r:embed="rId5"/>
          <a:stretch>
            <a:fillRect/>
          </a:stretch>
        </p:blipFill>
        <p:spPr>
          <a:xfrm>
            <a:off x="6082748" y="1930937"/>
            <a:ext cx="5636525" cy="3752850"/>
          </a:xfrm>
          <a:prstGeom prst="rect">
            <a:avLst/>
          </a:prstGeom>
          <a:ln w="25400">
            <a:solidFill>
              <a:srgbClr val="FF0000"/>
            </a:solidFill>
          </a:ln>
        </p:spPr>
      </p:pic>
    </p:spTree>
    <p:extLst>
      <p:ext uri="{BB962C8B-B14F-4D97-AF65-F5344CB8AC3E}">
        <p14:creationId xmlns:p14="http://schemas.microsoft.com/office/powerpoint/2010/main" val="115568188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245660" y="1989483"/>
            <a:ext cx="6166914" cy="3681136"/>
          </a:xfrm>
          <a:prstGeom prst="rect">
            <a:avLst/>
          </a:prstGeom>
          <a:noFill/>
        </p:spPr>
        <p:txBody>
          <a:bodyPr wrap="square" rtlCol="0">
            <a:spAutoFit/>
          </a:bodyPr>
          <a:lstStyle/>
          <a:p>
            <a:pPr lvl="0"/>
            <a:r>
              <a:rPr lang="en-US" sz="2000" b="1" u="sng" dirty="0">
                <a:solidFill>
                  <a:schemeClr val="accent6">
                    <a:lumMod val="75000"/>
                  </a:schemeClr>
                </a:solidFill>
              </a:rPr>
              <a:t>Providing Beneficiary information</a:t>
            </a:r>
            <a:endParaRPr lang="en-IN" sz="2000" b="1" u="sng" dirty="0">
              <a:solidFill>
                <a:schemeClr val="accent6">
                  <a:lumMod val="75000"/>
                </a:schemeClr>
              </a:solidFill>
            </a:endParaRPr>
          </a:p>
          <a:p>
            <a:pPr marL="342900" indent="-342900">
              <a:lnSpc>
                <a:spcPct val="150000"/>
              </a:lnSpc>
              <a:buFont typeface="+mj-lt"/>
              <a:buAutoNum type="arabicPeriod"/>
            </a:pPr>
            <a:r>
              <a:rPr lang="en-US" dirty="0">
                <a:solidFill>
                  <a:schemeClr val="accent1"/>
                </a:solidFill>
              </a:rPr>
              <a:t>On Clicking on “New Application”, a popup window will be shown</a:t>
            </a:r>
            <a:r>
              <a:rPr lang="en-US" dirty="0">
                <a:solidFill>
                  <a:schemeClr val="accent1"/>
                </a:solidFill>
                <a:sym typeface="Wingdings" panose="05000000000000000000" pitchFamily="2" charset="2"/>
              </a:rPr>
              <a:t></a:t>
            </a:r>
          </a:p>
          <a:p>
            <a:pPr marL="342900" indent="-342900">
              <a:lnSpc>
                <a:spcPct val="150000"/>
              </a:lnSpc>
              <a:buFont typeface="+mj-lt"/>
              <a:buAutoNum type="arabicPeriod"/>
            </a:pPr>
            <a:r>
              <a:rPr lang="en-US" dirty="0">
                <a:solidFill>
                  <a:schemeClr val="accent1"/>
                </a:solidFill>
              </a:rPr>
              <a:t>Enter Beneficiary Name: Enter Applicant Name</a:t>
            </a:r>
            <a:endParaRPr lang="en-IN" sz="1400" dirty="0">
              <a:solidFill>
                <a:schemeClr val="accent1"/>
              </a:solidFill>
            </a:endParaRPr>
          </a:p>
          <a:p>
            <a:pPr marL="342900" indent="-342900">
              <a:lnSpc>
                <a:spcPct val="150000"/>
              </a:lnSpc>
              <a:buFont typeface="+mj-lt"/>
              <a:buAutoNum type="arabicPeriod"/>
            </a:pPr>
            <a:r>
              <a:rPr lang="en-US" dirty="0">
                <a:solidFill>
                  <a:schemeClr val="accent1"/>
                </a:solidFill>
              </a:rPr>
              <a:t>Enter Beneficiary Mobile Number: Enter Applicant Mobile Number</a:t>
            </a:r>
            <a:endParaRPr lang="en-IN" sz="1400" dirty="0">
              <a:solidFill>
                <a:schemeClr val="accent1"/>
              </a:solidFill>
            </a:endParaRPr>
          </a:p>
          <a:p>
            <a:pPr marL="342900" indent="-342900">
              <a:lnSpc>
                <a:spcPct val="150000"/>
              </a:lnSpc>
              <a:buFont typeface="+mj-lt"/>
              <a:buAutoNum type="arabicPeriod"/>
            </a:pPr>
            <a:r>
              <a:rPr lang="en-US" dirty="0">
                <a:solidFill>
                  <a:schemeClr val="accent1"/>
                </a:solidFill>
              </a:rPr>
              <a:t>Enter Beneficiary Aadhaar Number: Enter Applicant Aadhaar Number &amp; click on Submit.</a:t>
            </a:r>
          </a:p>
          <a:p>
            <a:pPr marL="342900" indent="-342900">
              <a:lnSpc>
                <a:spcPct val="150000"/>
              </a:lnSpc>
              <a:buFont typeface="+mj-lt"/>
              <a:buAutoNum type="arabicPeriod"/>
            </a:pPr>
            <a:r>
              <a:rPr lang="en-US" dirty="0">
                <a:solidFill>
                  <a:schemeClr val="accent1"/>
                </a:solidFill>
              </a:rPr>
              <a:t>After Submit details Application form displays.</a:t>
            </a:r>
            <a:endParaRPr lang="en-IN" dirty="0">
              <a:solidFill>
                <a:schemeClr val="accent1"/>
              </a:solidFill>
            </a:endParaRPr>
          </a:p>
        </p:txBody>
      </p:sp>
      <p:pic>
        <p:nvPicPr>
          <p:cNvPr id="16" name="image6.jpeg">
            <a:extLst>
              <a:ext uri="{FF2B5EF4-FFF2-40B4-BE49-F238E27FC236}">
                <a16:creationId xmlns:a16="http://schemas.microsoft.com/office/drawing/2014/main" id="{958D4F8E-2376-40C0-A6E8-B36494F28E64}"/>
              </a:ext>
            </a:extLst>
          </p:cNvPr>
          <p:cNvPicPr/>
          <p:nvPr/>
        </p:nvPicPr>
        <p:blipFill>
          <a:blip r:embed="rId5" cstate="print"/>
          <a:stretch>
            <a:fillRect/>
          </a:stretch>
        </p:blipFill>
        <p:spPr>
          <a:xfrm>
            <a:off x="6412574" y="2041249"/>
            <a:ext cx="5050556" cy="3246368"/>
          </a:xfrm>
          <a:prstGeom prst="rect">
            <a:avLst/>
          </a:prstGeom>
          <a:ln w="25400">
            <a:solidFill>
              <a:srgbClr val="FF0000"/>
            </a:solidFill>
          </a:ln>
        </p:spPr>
      </p:pic>
    </p:spTree>
    <p:extLst>
      <p:ext uri="{BB962C8B-B14F-4D97-AF65-F5344CB8AC3E}">
        <p14:creationId xmlns:p14="http://schemas.microsoft.com/office/powerpoint/2010/main" val="202756183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B2D67-2E6E-4BCC-9DEB-A34ECBA1DCE4}"/>
              </a:ext>
            </a:extLst>
          </p:cNvPr>
          <p:cNvPicPr>
            <a:picLocks noChangeAspect="1"/>
          </p:cNvPicPr>
          <p:nvPr/>
        </p:nvPicPr>
        <p:blipFill>
          <a:blip r:embed="rId3"/>
          <a:stretch>
            <a:fillRect/>
          </a:stretch>
        </p:blipFill>
        <p:spPr>
          <a:xfrm>
            <a:off x="0" y="0"/>
            <a:ext cx="12192000" cy="1762125"/>
          </a:xfrm>
          <a:prstGeom prst="rect">
            <a:avLst/>
          </a:prstGeom>
        </p:spPr>
      </p:pic>
      <p:pic>
        <p:nvPicPr>
          <p:cNvPr id="4" name="Picture 3">
            <a:extLst>
              <a:ext uri="{FF2B5EF4-FFF2-40B4-BE49-F238E27FC236}">
                <a16:creationId xmlns:a16="http://schemas.microsoft.com/office/drawing/2014/main" id="{9B8E89FB-84C4-4CCC-A32D-5C665C23E3CC}"/>
              </a:ext>
            </a:extLst>
          </p:cNvPr>
          <p:cNvPicPr>
            <a:picLocks noChangeAspect="1"/>
          </p:cNvPicPr>
          <p:nvPr/>
        </p:nvPicPr>
        <p:blipFill>
          <a:blip r:embed="rId4"/>
          <a:stretch>
            <a:fillRect/>
          </a:stretch>
        </p:blipFill>
        <p:spPr>
          <a:xfrm>
            <a:off x="-26504" y="5514975"/>
            <a:ext cx="12218504" cy="1343025"/>
          </a:xfrm>
          <a:prstGeom prst="rect">
            <a:avLst/>
          </a:prstGeom>
        </p:spPr>
      </p:pic>
      <p:sp>
        <p:nvSpPr>
          <p:cNvPr id="17" name="TextBox 16">
            <a:extLst>
              <a:ext uri="{FF2B5EF4-FFF2-40B4-BE49-F238E27FC236}">
                <a16:creationId xmlns:a16="http://schemas.microsoft.com/office/drawing/2014/main" id="{03ABF965-BA47-4717-8205-75F9039D5E24}"/>
              </a:ext>
            </a:extLst>
          </p:cNvPr>
          <p:cNvSpPr txBox="1"/>
          <p:nvPr/>
        </p:nvSpPr>
        <p:spPr>
          <a:xfrm>
            <a:off x="245660" y="2292824"/>
            <a:ext cx="5636525" cy="2616101"/>
          </a:xfrm>
          <a:prstGeom prst="rect">
            <a:avLst/>
          </a:prstGeom>
          <a:noFill/>
        </p:spPr>
        <p:txBody>
          <a:bodyPr wrap="square" rtlCol="0">
            <a:spAutoFit/>
          </a:bodyPr>
          <a:lstStyle/>
          <a:p>
            <a:pPr lvl="0"/>
            <a:r>
              <a:rPr lang="en-US" sz="2000" b="1" u="sng" dirty="0">
                <a:solidFill>
                  <a:schemeClr val="accent6">
                    <a:lumMod val="75000"/>
                  </a:schemeClr>
                </a:solidFill>
              </a:rPr>
              <a:t>Filling the Application form</a:t>
            </a:r>
            <a:endParaRPr lang="en-IN" sz="2000" b="1" u="sng" dirty="0">
              <a:solidFill>
                <a:schemeClr val="accent6">
                  <a:lumMod val="75000"/>
                </a:schemeClr>
              </a:solidFill>
            </a:endParaRPr>
          </a:p>
          <a:p>
            <a:pPr marL="342900" indent="-342900">
              <a:buFont typeface="+mj-lt"/>
              <a:buAutoNum type="arabicPeriod"/>
            </a:pPr>
            <a:r>
              <a:rPr lang="en-US" dirty="0">
                <a:solidFill>
                  <a:schemeClr val="accent1"/>
                </a:solidFill>
              </a:rPr>
              <a:t>Once the application form is opened, follow the Steps below to fill the application form</a:t>
            </a:r>
          </a:p>
          <a:p>
            <a:pPr marL="342900" indent="-342900">
              <a:buFont typeface="+mj-lt"/>
              <a:buAutoNum type="arabicPeriod"/>
            </a:pPr>
            <a:r>
              <a:rPr lang="en-US" dirty="0">
                <a:solidFill>
                  <a:schemeClr val="accent1"/>
                </a:solidFill>
              </a:rPr>
              <a:t>Select Volunteer Name and Application Entry date</a:t>
            </a:r>
          </a:p>
          <a:p>
            <a:pPr marL="342900" indent="-342900">
              <a:buFont typeface="+mj-lt"/>
              <a:buAutoNum type="arabicPeriod"/>
            </a:pPr>
            <a:r>
              <a:rPr lang="en-US" dirty="0">
                <a:solidFill>
                  <a:schemeClr val="accent1"/>
                </a:solidFill>
              </a:rPr>
              <a:t>Select “No” for any rice card/</a:t>
            </a:r>
            <a:r>
              <a:rPr lang="en-US" dirty="0" err="1">
                <a:solidFill>
                  <a:schemeClr val="accent1"/>
                </a:solidFill>
              </a:rPr>
              <a:t>Jagan</a:t>
            </a:r>
            <a:r>
              <a:rPr lang="en-US" dirty="0">
                <a:solidFill>
                  <a:schemeClr val="accent1"/>
                </a:solidFill>
              </a:rPr>
              <a:t> anna vidya </a:t>
            </a:r>
            <a:r>
              <a:rPr lang="en-US" dirty="0" err="1">
                <a:solidFill>
                  <a:schemeClr val="accent1"/>
                </a:solidFill>
              </a:rPr>
              <a:t>deevena</a:t>
            </a:r>
            <a:r>
              <a:rPr lang="en-US" dirty="0">
                <a:solidFill>
                  <a:schemeClr val="accent1"/>
                </a:solidFill>
              </a:rPr>
              <a:t>/</a:t>
            </a:r>
            <a:r>
              <a:rPr lang="en-US" dirty="0" err="1">
                <a:solidFill>
                  <a:schemeClr val="accent1"/>
                </a:solidFill>
              </a:rPr>
              <a:t>Jagan</a:t>
            </a:r>
            <a:r>
              <a:rPr lang="en-US" dirty="0">
                <a:solidFill>
                  <a:schemeClr val="accent1"/>
                </a:solidFill>
              </a:rPr>
              <a:t> anna </a:t>
            </a:r>
            <a:r>
              <a:rPr lang="en-US" dirty="0" err="1">
                <a:solidFill>
                  <a:schemeClr val="accent1"/>
                </a:solidFill>
              </a:rPr>
              <a:t>Vasati</a:t>
            </a:r>
            <a:r>
              <a:rPr lang="en-US" dirty="0">
                <a:solidFill>
                  <a:schemeClr val="accent1"/>
                </a:solidFill>
              </a:rPr>
              <a:t> </a:t>
            </a:r>
            <a:r>
              <a:rPr lang="en-US" dirty="0" err="1">
                <a:solidFill>
                  <a:schemeClr val="accent1"/>
                </a:solidFill>
              </a:rPr>
              <a:t>Deevena</a:t>
            </a:r>
            <a:r>
              <a:rPr lang="en-US" dirty="0">
                <a:solidFill>
                  <a:schemeClr val="accent1"/>
                </a:solidFill>
              </a:rPr>
              <a:t>/</a:t>
            </a:r>
            <a:r>
              <a:rPr lang="en-US" dirty="0" err="1">
                <a:solidFill>
                  <a:schemeClr val="accent1"/>
                </a:solidFill>
              </a:rPr>
              <a:t>Jagan</a:t>
            </a:r>
            <a:r>
              <a:rPr lang="en-US" dirty="0">
                <a:solidFill>
                  <a:schemeClr val="accent1"/>
                </a:solidFill>
              </a:rPr>
              <a:t> anna Pension kanuka, </a:t>
            </a:r>
          </a:p>
          <a:p>
            <a:pPr marL="342900" indent="-342900">
              <a:buFont typeface="+mj-lt"/>
              <a:buAutoNum type="arabicPeriod"/>
            </a:pPr>
            <a:r>
              <a:rPr lang="en-US" dirty="0">
                <a:solidFill>
                  <a:schemeClr val="accent1"/>
                </a:solidFill>
              </a:rPr>
              <a:t>Enter AADHAAR number of applicant/Beneficiary</a:t>
            </a:r>
          </a:p>
          <a:p>
            <a:pPr marL="342900" indent="-342900">
              <a:buFont typeface="+mj-lt"/>
              <a:buAutoNum type="arabicPeriod"/>
            </a:pPr>
            <a:r>
              <a:rPr lang="en-US" dirty="0">
                <a:solidFill>
                  <a:schemeClr val="accent1"/>
                </a:solidFill>
              </a:rPr>
              <a:t>Click on get details</a:t>
            </a:r>
            <a:endParaRPr lang="en-IN" dirty="0">
              <a:solidFill>
                <a:schemeClr val="accent1"/>
              </a:solidFill>
            </a:endParaRPr>
          </a:p>
        </p:txBody>
      </p:sp>
      <p:pic>
        <p:nvPicPr>
          <p:cNvPr id="3" name="Picture 2">
            <a:extLst>
              <a:ext uri="{FF2B5EF4-FFF2-40B4-BE49-F238E27FC236}">
                <a16:creationId xmlns:a16="http://schemas.microsoft.com/office/drawing/2014/main" id="{0B6737C6-9B42-4106-8226-6D6A2F2F725F}"/>
              </a:ext>
            </a:extLst>
          </p:cNvPr>
          <p:cNvPicPr>
            <a:picLocks noChangeAspect="1"/>
          </p:cNvPicPr>
          <p:nvPr/>
        </p:nvPicPr>
        <p:blipFill>
          <a:blip r:embed="rId5"/>
          <a:stretch>
            <a:fillRect/>
          </a:stretch>
        </p:blipFill>
        <p:spPr>
          <a:xfrm>
            <a:off x="5778670" y="1869097"/>
            <a:ext cx="6167670" cy="3645877"/>
          </a:xfrm>
          <a:prstGeom prst="rect">
            <a:avLst/>
          </a:prstGeom>
          <a:ln w="25400">
            <a:solidFill>
              <a:srgbClr val="FF0000"/>
            </a:solidFill>
          </a:ln>
        </p:spPr>
      </p:pic>
    </p:spTree>
    <p:extLst>
      <p:ext uri="{BB962C8B-B14F-4D97-AF65-F5344CB8AC3E}">
        <p14:creationId xmlns:p14="http://schemas.microsoft.com/office/powerpoint/2010/main" val="242084695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4746</Words>
  <Application>Microsoft Office PowerPoint</Application>
  <PresentationFormat>Widescreen</PresentationFormat>
  <Paragraphs>570</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Book Antiqua</vt:lpstr>
      <vt:lpstr>Calibri</vt:lpstr>
      <vt:lpstr>Calibri Light</vt:lpstr>
      <vt:lpstr>Carlito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User11</cp:lastModifiedBy>
  <cp:revision>64</cp:revision>
  <dcterms:created xsi:type="dcterms:W3CDTF">2020-06-05T14:43:59Z</dcterms:created>
  <dcterms:modified xsi:type="dcterms:W3CDTF">2021-10-06T13:23:18Z</dcterms:modified>
</cp:coreProperties>
</file>